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56" r:id="rId2"/>
    <p:sldId id="259" r:id="rId3"/>
    <p:sldId id="295" r:id="rId4"/>
    <p:sldId id="270" r:id="rId5"/>
    <p:sldId id="291" r:id="rId6"/>
    <p:sldId id="257" r:id="rId7"/>
    <p:sldId id="292" r:id="rId8"/>
    <p:sldId id="263" r:id="rId9"/>
    <p:sldId id="296" r:id="rId10"/>
    <p:sldId id="297" r:id="rId11"/>
    <p:sldId id="258" r:id="rId12"/>
    <p:sldId id="294" r:id="rId13"/>
    <p:sldId id="277" r:id="rId14"/>
  </p:sldIdLst>
  <p:sldSz cx="9144000" cy="5143500" type="screen16x9"/>
  <p:notesSz cx="6858000" cy="9144000"/>
  <p:embeddedFontLst>
    <p:embeddedFont>
      <p:font typeface="Amatic SC" panose="020B0604020202020204" charset="-79"/>
      <p:regular r:id="rId16"/>
      <p:bold r:id="rId17"/>
    </p:embeddedFont>
    <p:embeddedFont>
      <p:font typeface="Calibri" panose="020F0502020204030204" pitchFamily="34" charset="0"/>
      <p:regular r:id="rId18"/>
      <p:bold r:id="rId19"/>
      <p:italic r:id="rId20"/>
      <p:boldItalic r:id="rId21"/>
    </p:embeddedFont>
    <p:embeddedFont>
      <p:font typeface="MV Boli" panose="02000500030200090000" pitchFamily="2" charset="0"/>
      <p:regular r:id="rId22"/>
    </p:embeddedFont>
    <p:embeddedFont>
      <p:font typeface="Nunito" panose="020B0604020202020204" charset="0"/>
      <p:regular r:id="rId23"/>
      <p:bold r:id="rId24"/>
      <p:italic r:id="rId25"/>
      <p:boldItalic r:id="rId26"/>
    </p:embeddedFont>
    <p:embeddedFont>
      <p:font typeface="Nunito SemiBold"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D3A50-5FBD-460A-B0B1-7163BB1DB639}" v="4" dt="2021-03-17T18:30:14.612"/>
  </p1510:revLst>
</p1510:revInfo>
</file>

<file path=ppt/tableStyles.xml><?xml version="1.0" encoding="utf-8"?>
<a:tblStyleLst xmlns:a="http://schemas.openxmlformats.org/drawingml/2006/main" def="{EBA44A0B-9396-4CAB-9BFB-9D95E7C67E57}">
  <a:tblStyle styleId="{EBA44A0B-9396-4CAB-9BFB-9D95E7C67E5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1" autoAdjust="0"/>
  </p:normalViewPr>
  <p:slideViewPr>
    <p:cSldViewPr snapToGrid="0">
      <p:cViewPr varScale="1">
        <p:scale>
          <a:sx n="122" d="100"/>
          <a:sy n="122" d="100"/>
        </p:scale>
        <p:origin x="12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t>Katie </a:t>
            </a:r>
          </a:p>
          <a:p>
            <a:pPr marL="139700" indent="0">
              <a:buNone/>
            </a:pPr>
            <a:r>
              <a:rPr lang="en-US" dirty="0"/>
              <a:t>These services require that the client meet our financial need requirements for financial assistance.  </a:t>
            </a:r>
          </a:p>
          <a:p>
            <a:pPr marL="139700" indent="0">
              <a:buNone/>
            </a:pPr>
            <a:endParaRPr lang="en-US" dirty="0"/>
          </a:p>
          <a:p>
            <a:pPr marL="139700" indent="0">
              <a:buNone/>
            </a:pPr>
            <a:r>
              <a:rPr lang="en-US" dirty="0"/>
              <a:t>People receiving SS benefits automatically</a:t>
            </a:r>
            <a:r>
              <a:rPr lang="en-US" baseline="0" dirty="0"/>
              <a:t> meet VR’s financial needs requirements.  There are also certain items that VR can purchase for students with disabilities that don’t require financial need, but they would need to talk to their counselor for more information.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96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Ronda</a:t>
            </a:r>
          </a:p>
          <a:p>
            <a:pPr marL="0" lvl="0" indent="0" algn="l" rtl="0">
              <a:spcBef>
                <a:spcPts val="0"/>
              </a:spcBef>
              <a:spcAft>
                <a:spcPts val="0"/>
              </a:spcAft>
              <a:buNone/>
            </a:pPr>
            <a:r>
              <a:rPr lang="en-US" dirty="0"/>
              <a:t>If Jaden applied and was found eligible for VR services, here are just some of the services we could provide him.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would begin discussing what soft skills are needed to be a good employee by having him work through the eTrac program, attend a Let’s Talk About Work event or Bring Your ”A” Game, or one of the summer camps that focuses on Pre-ETS topics. We could have Jaden participate in some career assessments through Virtual Job Shadow or the DLR website to begin exploring careers that might be of interest to him to learn about job availability, potential earnings, and Hot Careers.  Once we have started that list, we can start arranging for job shadows and informational interviews with employers in the field to begin learning more. The virtual World of Work training through the SD Rehab Center could assist with interviewing, searching for work and preparing for employment.  If the school agrees, we can look for Project Skills jobs to begin getting paid work experience in the field that will allow him informed choice about whether this is something he wants to continue pursuing.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many summer opportunities to work on transition services, including Transition week at SDRC where students receive independent living and employment training for a week, staying at the Augustana University dorms at night. Students learn about assistive technology, orientation and mobility training, independent living skills, business tours and employer contacts.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 these activities are happening, we can make sure he is being referred to other agencies that might be able to assist him with independent living skills and long-term services if they are needed.  We can also discuss potential participation in local 18-21 programs or Project SEARCH. Helen Keller National Center also offers summer transition assessment and training for students who have combined hearing and vision loss.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he receives his high school diploma, whether that’s at 18 or 21, we can use the information gathered in previous services to begin searching for a career within his chosen field and offer to provide the supports needed to be successful there.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Katie </a:t>
            </a:r>
          </a:p>
          <a:p>
            <a:pPr marL="0" lvl="0" indent="0" algn="l" rtl="0">
              <a:spcBef>
                <a:spcPts val="0"/>
              </a:spcBef>
              <a:spcAft>
                <a:spcPts val="0"/>
              </a:spcAft>
              <a:buNone/>
            </a:pPr>
            <a:r>
              <a:rPr lang="en-US" dirty="0"/>
              <a:t>If Katherine was found eligible for VR services, there are several services that VR could help her with while in high school and at the vocational institute if the goal is compatible with her abilities, interests, and limitations.  For the sake of this example, the counselor has agreed that Katherine becoming an LPN is worthy of exploring.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 in HS, we could help her pick courses that would compliment her employment goal of LPN by encouraging her to investigate CTE courses, assist with a paid work experience to help her get hand-on experience in the health field, help her understand what accommodations and modifications she receives in HS to discuss if any can follow her, while also encouraging her to attend Catch the Wave and apply for the Youth Leadership Forum.  We can help her research the schools that offer the LPN degree, provide guidance on applying for schools and FASFA.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she has her signed diploma, we could talk about any assistive technology devices that may help her at school and purchase them as well as provide training, if needed, to use them properly.  Get her connected with the school’s disability coordinator to request accommodations.  If she meets financial need, we could also look at assisting with costs associated with tuition, fees, and books after the federal grants are considered.  While providing supports at the vocational institute, we can further assist with employment experiences and supports until she graduates then move into searching for employment that utilizes her newly obtained degree.  </a:t>
            </a:r>
            <a:endParaRPr dirty="0"/>
          </a:p>
        </p:txBody>
      </p:sp>
    </p:spTree>
    <p:extLst>
      <p:ext uri="{BB962C8B-B14F-4D97-AF65-F5344CB8AC3E}">
        <p14:creationId xmlns:p14="http://schemas.microsoft.com/office/powerpoint/2010/main" val="224397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chemeClr val="tx1"/>
                </a:solidFill>
              </a:rPr>
              <a:t>Katie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chemeClr val="tx1"/>
                </a:solidFill>
              </a:rPr>
              <a:t>As  many of you may know, there are requirements in South Dakota that a school addresses transition services on an IEP by the time the students turn 16, if not earlier.  This includes inviting adult agencies that could potentially provide services and supports to the student once high school is over.  The large majority of the referrals VR receives come from IEP meeting requests.  The transition process can be complicated and takes time to put together post-school services and supports. It’s easy for a student and their family to be overwhelmed during this process so the more frequently they hear about agencies that can help their student, the better they are preparing themselves for the transition process.</a:t>
            </a:r>
          </a:p>
          <a:p>
            <a:endParaRPr lang="en-US" sz="1100" dirty="0">
              <a:solidFill>
                <a:schemeClr val="tx1"/>
              </a:solidFill>
            </a:endParaRPr>
          </a:p>
          <a:p>
            <a:r>
              <a:rPr lang="en-US" sz="1100" dirty="0">
                <a:solidFill>
                  <a:schemeClr val="tx1"/>
                </a:solidFill>
              </a:rPr>
              <a:t>VR serves not only to provide services and supports, but we can also refer the student to other agencies if we aren’t able to assist.  VR assists with the transition process by communicating with the IEP team to provide information the student needs to assist them with accomplishing their long-term employment goal.  VR wants to make sure they are taking the appropriate classes and aware of programs that will benefit them from the beginning so they don’t get to their senior year short of skills that could have aided them with their employment goal once they are done with high school.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Ronda</a:t>
            </a:r>
          </a:p>
          <a:p>
            <a:r>
              <a:rPr lang="en-US" dirty="0"/>
              <a:t>VR’s knowledge includes information about how a person’s disability could impact them on a job or at post-secondary educational institute.  We are aware of the supports and services that could be available to them and understand the process they will need to go through to request these supports for the best chance at success.  </a:t>
            </a:r>
          </a:p>
          <a:p>
            <a:endParaRPr lang="en-US" dirty="0"/>
          </a:p>
          <a:p>
            <a:r>
              <a:rPr lang="en-US" dirty="0"/>
              <a:t>When VR is given the chance to serve the students while still in high school, it allows us more opportunities to get to know the student and their family while providing necessary supports during high school and continuing to provide the necessary supports to them afterwards to aid in success whether its on the job or while attending post-secondary schooling to help make that transition as smooth as possible for the student.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2375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266"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Katie</a:t>
            </a:r>
          </a:p>
          <a:p>
            <a:pPr marL="139700" marR="0" lvl="0" indent="0" algn="l" defTabSz="914266"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Here is map that includes all of our district and satellite offices. </a:t>
            </a:r>
            <a:r>
              <a:rPr lang="en-US" dirty="0"/>
              <a:t>Each school district is assigned a VR and SBVI counselor as well as a TSLP liaison. </a:t>
            </a:r>
            <a:r>
              <a:rPr lang="en-US" baseline="0" dirty="0"/>
              <a:t>The Transition Service Liaison Project or TSLP have five liaison’s who work with schools and VR by providing technical assistance on the requirements of providing transition services. While TSLP is not a state agency, they are funded by DRS, SBVI and the Department of Education.  </a:t>
            </a:r>
          </a:p>
          <a:p>
            <a:pPr marL="139700" marR="0" lvl="0" indent="0" algn="l" defTabSz="914266"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266" rtl="0" eaLnBrk="1" fontAlgn="auto" latinLnBrk="0" hangingPunct="1">
              <a:lnSpc>
                <a:spcPct val="100000"/>
              </a:lnSpc>
              <a:spcBef>
                <a:spcPts val="0"/>
              </a:spcBef>
              <a:spcAft>
                <a:spcPts val="0"/>
              </a:spcAft>
              <a:buClr>
                <a:srgbClr val="000000"/>
              </a:buClr>
              <a:buSzPts val="1400"/>
              <a:buFont typeface="Arial"/>
              <a:buNone/>
              <a:tabLst/>
              <a:defRPr/>
            </a:pPr>
            <a:r>
              <a:rPr lang="en-US" dirty="0"/>
              <a:t>I would encourage you to go to the DHS Transition Resources website or conta</a:t>
            </a:r>
            <a:r>
              <a:rPr lang="en-US" baseline="0" dirty="0"/>
              <a:t>ct myself to get the contact information for the counselor that covers the school you are planning to connect with so we can begin developing a working relationship.  </a:t>
            </a:r>
          </a:p>
          <a:p>
            <a:pPr marL="139700" indent="0" defTabSz="914266">
              <a:buNone/>
              <a:defRPr/>
            </a:pPr>
            <a:endParaRPr lang="en-US" baseline="0"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Ronda</a:t>
            </a:r>
          </a:p>
          <a:p>
            <a:r>
              <a:rPr lang="en-US" dirty="0"/>
              <a:t>VR serves individuals from all ages starting at age 14 all the way up to some folks who are in their 80s.  As long as they have a goal to work and a documented disability that is considered permanent, they will be encouraged to apply for services.  This can be disabilities including mental illness, specific learning disabilities, cognitive impairments, hearing loss, vision loss, and/or physical limitations.  Again, the disability must be permanent so it can’t be someone who broke their leg and is expected to make a full recovery after 6-8 weeks.  </a:t>
            </a:r>
            <a:r>
              <a:rPr lang="en-US" baseline="0" dirty="0"/>
              <a:t>A person receiving Social Security benefits is automatically eligible for services. </a:t>
            </a:r>
          </a:p>
          <a:p>
            <a:r>
              <a:rPr lang="en-US" baseline="0" dirty="0"/>
              <a:t>We have two vocational rehabilitation agencies in SD. One that specifically works with people with visual impairments, Services to the Blind and Visually Impaired.  We specialize in all vision impairments and the services available but also work with people with multiple disabilities. For example, they can have a vision loss, but also experience a mental illness or have a physical limitation, for example.  We are a small agency due to our specialty. The other VR agency is DRS, and they provide services to people with all other disabilities. </a:t>
            </a:r>
          </a:p>
          <a:p>
            <a:endParaRPr lang="en-US" baseline="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To</a:t>
            </a:r>
            <a:r>
              <a:rPr lang="en-US" baseline="0" dirty="0"/>
              <a:t> determine if a person is eligible for VR services, the first step is to contact the local VR office to schedule an intake meeting so information can be gathered to determine if they meet the eligibility requirements listed.  Please don’t assume that a person is or is not eligible for VR services, allow the VR counselor to make that determination.  </a:t>
            </a:r>
          </a:p>
          <a:p>
            <a:endParaRPr lang="en-U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659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Katie</a:t>
            </a:r>
          </a:p>
          <a:p>
            <a:r>
              <a:rPr lang="en-US" dirty="0"/>
              <a:t>To be considered as a Student with disability – a person must still be in secondary school.  Most are on an IEP, while others are on a 504 Plan, or some are students with disabilities who are NOT recognized by the school as having a disability.  An example of this could be a student who utilizes a wheelchair for mobility but doesn’t require any specialized educational services, so they aren’t recognized by the school as having a disability since no additional supports are required of them.  </a:t>
            </a:r>
          </a:p>
          <a:p>
            <a:endParaRPr lang="en-US" dirty="0"/>
          </a:p>
          <a:p>
            <a:r>
              <a:rPr lang="en-US" dirty="0"/>
              <a:t>Being on an IEP or 504 plan doesn’t guarantee eligibility so it’s important to discuss these students with the VR counselor that covers</a:t>
            </a:r>
            <a:r>
              <a:rPr lang="en-US" baseline="0" dirty="0"/>
              <a:t> that school district.  </a:t>
            </a:r>
          </a:p>
          <a:p>
            <a:endParaRPr lang="en-US" baseline="0" dirty="0"/>
          </a:p>
          <a:p>
            <a:r>
              <a:rPr lang="en-US" baseline="0" dirty="0"/>
              <a:t>VR is also serving students who are potentially eligible for VR and could benefit from receiving Pre-Employment Transition Services.  This means that they have a diagnosed disability and meets the definition of student with a disability but have not applied for services yet.  In most cases, these students have attended one of the transition events that I’ll be speaking on soon and/or the VR counselor has attended the student’s IEP or 504 meeting and could see how they would benefit from our services.</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881390">
              <a:buNone/>
              <a:defRPr/>
            </a:pPr>
            <a:r>
              <a:rPr lang="en-US" b="1" dirty="0"/>
              <a:t>Ronda</a:t>
            </a:r>
          </a:p>
          <a:p>
            <a:pPr marL="139700" indent="0" defTabSz="881390">
              <a:buNone/>
              <a:defRPr/>
            </a:pPr>
            <a:r>
              <a:rPr lang="en-US" b="1" dirty="0"/>
              <a:t>Due to federal regulations, VR is required to spend 15% of our federal grant money on providing Pre-Employment Transition Services to eligible or potentially eligible students with disabilities.  These include:</a:t>
            </a:r>
          </a:p>
          <a:p>
            <a:pPr defTabSz="881390">
              <a:defRPr/>
            </a:pPr>
            <a:endParaRPr lang="en-US" b="1" dirty="0"/>
          </a:p>
          <a:p>
            <a:pPr defTabSz="881390">
              <a:defRPr/>
            </a:pPr>
            <a:r>
              <a:rPr lang="en-US" b="1" dirty="0"/>
              <a:t>Job exploration counseling – Virtual Job Shadow, researching career ideas utilizing the DLR website</a:t>
            </a:r>
          </a:p>
          <a:p>
            <a:pPr defTabSz="881390">
              <a:defRPr/>
            </a:pPr>
            <a:endParaRPr lang="en-US" b="1" dirty="0"/>
          </a:p>
          <a:p>
            <a:pPr defTabSz="881390">
              <a:defRPr/>
            </a:pPr>
            <a:r>
              <a:rPr lang="en-US" b="1" dirty="0"/>
              <a:t>Work-based learning experiences – job shadows, career fairs, Project Skills, Project SEARCH, informational interviews with employers</a:t>
            </a:r>
          </a:p>
          <a:p>
            <a:pPr defTabSz="881390">
              <a:defRPr/>
            </a:pPr>
            <a:endParaRPr lang="en-US" b="1" dirty="0"/>
          </a:p>
          <a:p>
            <a:pPr defTabSz="881390">
              <a:defRPr/>
            </a:pPr>
            <a:r>
              <a:rPr lang="en-US" b="1" dirty="0"/>
              <a:t>Post-secondary education counseling – providing information about Project SEARCH or other 18-21 transition programs, encouraging attendance at Catch the Wave to learn the differences between accommodations and modifications, college visits</a:t>
            </a:r>
          </a:p>
          <a:p>
            <a:pPr defTabSz="881390">
              <a:defRPr/>
            </a:pPr>
            <a:endParaRPr lang="en-US" b="1" dirty="0"/>
          </a:p>
          <a:p>
            <a:pPr defTabSz="881390">
              <a:defRPr/>
            </a:pPr>
            <a:r>
              <a:rPr lang="en-US" b="1" dirty="0"/>
              <a:t>Workplace readiness training – eTrac, teaching soft skills, utilizing Skills to the Pay the Bills curriculum, Let’s Talk About Work events, available 18-21 programs, summer Pre-ETS programs</a:t>
            </a:r>
          </a:p>
          <a:p>
            <a:pPr defTabSz="881390">
              <a:defRPr/>
            </a:pPr>
            <a:endParaRPr lang="en-US" b="1" dirty="0"/>
          </a:p>
          <a:p>
            <a:pPr defTabSz="881390">
              <a:defRPr/>
            </a:pPr>
            <a:r>
              <a:rPr lang="en-US" b="1" dirty="0"/>
              <a:t>Instruction in self-advocacy – encourage participation in YLF and being an active participant at their IEP team, utilizing the I’m Determined curriculum,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819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t>Katie </a:t>
            </a:r>
          </a:p>
          <a:p>
            <a:pPr marL="139700" indent="0">
              <a:buNone/>
            </a:pPr>
            <a:r>
              <a:rPr lang="en-US" dirty="0"/>
              <a:t>In South Dakota, we have some unique programs and services available to students with disabilities.</a:t>
            </a:r>
          </a:p>
          <a:p>
            <a:endParaRPr lang="en-US" dirty="0"/>
          </a:p>
          <a:p>
            <a:r>
              <a:rPr lang="en-US" dirty="0"/>
              <a:t>Project Skills is available to students on an IEP where the students become temporary employees of the state and receive job search assistance, job coaching, and on-site monitoring from their school districts.  Employment Skills Program is for students on 504 plans where again they become a temporary employee of the state, but job search assistance, job coaching, and on-site monitoring is paid for and provided by VR.  The purpose of these programs is so students can start some paid work-based learning experiences and to determine what level of support those students need to be successful employees.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Project SEARCH is to help students with disabilities find integrated, competitive employment after participating in a variety of internships at the SEARCH site.  Project</a:t>
            </a:r>
            <a:r>
              <a:rPr lang="en-US" baseline="0" dirty="0"/>
              <a:t> SEARCH has 5 sites in SD – medical sites in Sioux Falls, Aberdeen, Rapid City and Sturgis and a college site in Brookings at SDSU.  Students are eligible to choose 3 different internships throughout the school year to learn more employability skills.  Eligible participants must be 18-21, in their last year of school funding, and have a goal of working competitively in the community after SEARCH is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18-21 programs have been designed for students who have finished all their educational requirements for graduation but are still in need of independent living and employment skills.  These programs require that the student hold onto their HS diploma until they finish up this program.  There are a few around the state and DRS is looking to assist more schools with costs to establish more 18-21 programs to encourage this opportunity for skills growth.  These programs can be offered through a school district or one of the post-secondary programs available if the school is agreeable to the costs associated.  Students in South Dakota have accessed 18-21 post-secondary programs at Augie Access, Northwestern Next, DWU and SAVE.  These four programs focus on giving students with disabilities the post-secondary experience while focusing on those IL and employability skills on a post-secondary campus, some of which provide dormitory options for the students.  SAVE and Northwestern Next are both located in Iowa but have accepted SD students into their programs which is why I mention them today.  </a:t>
            </a:r>
          </a:p>
          <a:p>
            <a:endParaRPr lang="en-US" baseline="0" dirty="0"/>
          </a:p>
          <a:p>
            <a:r>
              <a:rPr lang="en-US" baseline="0" dirty="0"/>
              <a:t>Youth Leadership Forum or YLF is a week-long summer camp for students with disabilities hosted by TSLP.  Here they are learning leadership and self advocacy skills while having fun!  This camp is usually held at Northern State University in Aberdeen SD the first week of June.  </a:t>
            </a:r>
          </a:p>
          <a:p>
            <a:endParaRPr lang="en-US" baseline="0" dirty="0"/>
          </a:p>
          <a:p>
            <a:r>
              <a:rPr lang="en-US" baseline="0" dirty="0"/>
              <a:t>Catch the Wave is a day event where students with disabilities learn the differences between high school and post-secondary services and how to advocate for those services to receive appropriate supports while earning a degree.  Let’s Talk About Work is also a one-day event for students with disabilities but the focus is all about what it takes to be good employees.  </a:t>
            </a:r>
          </a:p>
          <a:p>
            <a:endParaRPr lang="en-US" baseline="0" dirty="0"/>
          </a:p>
          <a:p>
            <a:r>
              <a:rPr lang="en-US" baseline="0" dirty="0"/>
              <a:t>eTrac and Virtual Job Shadow are online platforms that counselors received access to after services moved to a virtual platform.  eTrac is a soft skills program designed to help students understand the skills needed to search, apply, interview, and accept employment while VJS is a program that allows for career exploration through a series of career and life skills videos.  </a:t>
            </a:r>
          </a:p>
          <a:p>
            <a:endParaRPr lang="en-US" baseline="0" dirty="0"/>
          </a:p>
          <a:p>
            <a:pPr marL="139700" indent="0">
              <a:buNone/>
            </a:pPr>
            <a:r>
              <a:rPr lang="en-US" baseline="0" dirty="0"/>
              <a:t>For more information on any of these services, feel free to check out the DHS Transition Resource website.  You will also find the listings of schools and which VR and SBVI counselor covers particular schools.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Ronda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list of services on this slide are not all that can be provided by the VR counselor.  All VR services are individualized to meet the client’s needs and choices of services to assist them with accomplishing their employment goal so these are just a few basic services.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031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mailto:Ronda.Williams@state.sd.us" TargetMode="External"/><Relationship Id="rId7" Type="http://schemas.openxmlformats.org/officeDocument/2006/relationships/hyperlink" Target="https://dhs.sd.gov/rehabservices/transitionresources.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hyperlink" Target="mailto:Katie.Gran@state.sd.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860961" y="2087734"/>
            <a:ext cx="7422077"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Vocational Rehabilitation  Transition in Action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10</a:t>
            </a:fld>
            <a:endParaRPr>
              <a:solidFill>
                <a:schemeClr val="lt2"/>
              </a:solidFill>
            </a:endParaRPr>
          </a:p>
        </p:txBody>
      </p:sp>
      <p:pic>
        <p:nvPicPr>
          <p:cNvPr id="4" name="Picture 3">
            <a:extLst>
              <a:ext uri="{FF2B5EF4-FFF2-40B4-BE49-F238E27FC236}">
                <a16:creationId xmlns:a16="http://schemas.microsoft.com/office/drawing/2014/main" id="{E067EFA9-8A0C-499C-9FBC-1BDC7F04D704}"/>
              </a:ext>
            </a:extLst>
          </p:cNvPr>
          <p:cNvPicPr>
            <a:picLocks noChangeAspect="1"/>
          </p:cNvPicPr>
          <p:nvPr/>
        </p:nvPicPr>
        <p:blipFill>
          <a:blip r:embed="rId3"/>
          <a:stretch>
            <a:fillRect/>
          </a:stretch>
        </p:blipFill>
        <p:spPr>
          <a:xfrm>
            <a:off x="862262" y="555827"/>
            <a:ext cx="7419475" cy="3846909"/>
          </a:xfrm>
          <a:prstGeom prst="rect">
            <a:avLst/>
          </a:prstGeom>
        </p:spPr>
      </p:pic>
    </p:spTree>
    <p:extLst>
      <p:ext uri="{BB962C8B-B14F-4D97-AF65-F5344CB8AC3E}">
        <p14:creationId xmlns:p14="http://schemas.microsoft.com/office/powerpoint/2010/main" val="406046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subTitle" idx="4294967295"/>
          </p:nvPr>
        </p:nvSpPr>
        <p:spPr>
          <a:xfrm>
            <a:off x="1359850" y="3229375"/>
            <a:ext cx="6424200" cy="6807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dirty="0"/>
              <a:t>I am </a:t>
            </a:r>
            <a:r>
              <a:rPr lang="en" sz="2000" dirty="0">
                <a:highlight>
                  <a:schemeClr val="accent1"/>
                </a:highlight>
              </a:rPr>
              <a:t>Jaden</a:t>
            </a:r>
            <a:r>
              <a:rPr lang="en" sz="2000" dirty="0"/>
              <a:t>. I </a:t>
            </a:r>
            <a:r>
              <a:rPr lang="en-US" sz="2000" dirty="0"/>
              <a:t>was diagnosed with congenital glaucoma and want to find a job after high school that doesn’t require additional schooling.  I have no prior work experience.  What can VR do for me?</a:t>
            </a:r>
            <a:endParaRPr sz="2000" dirty="0"/>
          </a:p>
        </p:txBody>
      </p:sp>
      <p:pic>
        <p:nvPicPr>
          <p:cNvPr id="199" name="Google Shape;199;p17"/>
          <p:cNvPicPr preferRelativeResize="0"/>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p:blipFill>
        <p:spPr>
          <a:xfrm>
            <a:off x="3173700" y="241022"/>
            <a:ext cx="2796600" cy="2796600"/>
          </a:xfrm>
          <a:prstGeom prst="ellipse">
            <a:avLst/>
          </a:prstGeom>
          <a:noFill/>
          <a:ln>
            <a:noFill/>
          </a:ln>
        </p:spPr>
      </p:pic>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 name="Google Shape;207;p17"/>
          <p:cNvSpPr txBox="1">
            <a:spLocks noGrp="1"/>
          </p:cNvSpPr>
          <p:nvPr>
            <p:ph type="ctrTitle" idx="4294967295"/>
          </p:nvPr>
        </p:nvSpPr>
        <p:spPr>
          <a:xfrm rot="20137492">
            <a:off x="976290" y="2246382"/>
            <a:ext cx="1773862" cy="75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dirty="0">
                <a:solidFill>
                  <a:schemeClr val="accent1"/>
                </a:solidFill>
              </a:rPr>
              <a:t>Hello!</a:t>
            </a:r>
            <a:endParaRPr sz="6000"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subTitle" idx="4294967295"/>
          </p:nvPr>
        </p:nvSpPr>
        <p:spPr>
          <a:xfrm>
            <a:off x="1359850" y="3229375"/>
            <a:ext cx="6424200" cy="6807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dirty="0"/>
              <a:t>I am </a:t>
            </a:r>
            <a:r>
              <a:rPr lang="en-US" sz="2000" dirty="0">
                <a:highlight>
                  <a:schemeClr val="accent1"/>
                </a:highlight>
              </a:rPr>
              <a:t>Katherine</a:t>
            </a:r>
            <a:r>
              <a:rPr lang="en" sz="2000" dirty="0"/>
              <a:t>. I </a:t>
            </a:r>
            <a:r>
              <a:rPr lang="en-US" sz="2000" dirty="0"/>
              <a:t>have a specific learning disability in reading and math.  I have been accepted to attend a vocational institute to pursue an education to become an LPN.  What can VR do for me?</a:t>
            </a:r>
            <a:endParaRPr sz="2000" dirty="0"/>
          </a:p>
        </p:txBody>
      </p:sp>
      <p:pic>
        <p:nvPicPr>
          <p:cNvPr id="199" name="Google Shape;199;p17"/>
          <p:cNvPicPr preferRelativeResize="0"/>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p:blipFill>
        <p:spPr>
          <a:xfrm>
            <a:off x="3153485" y="473609"/>
            <a:ext cx="2798177" cy="2569301"/>
          </a:xfrm>
          <a:prstGeom prst="ellipse">
            <a:avLst/>
          </a:prstGeom>
          <a:noFill/>
          <a:ln>
            <a:noFill/>
          </a:ln>
        </p:spPr>
      </p:pic>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 name="Google Shape;207;p17"/>
          <p:cNvSpPr txBox="1">
            <a:spLocks noGrp="1"/>
          </p:cNvSpPr>
          <p:nvPr>
            <p:ph type="ctrTitle" idx="4294967295"/>
          </p:nvPr>
        </p:nvSpPr>
        <p:spPr>
          <a:xfrm rot="20364144">
            <a:off x="351439" y="2365086"/>
            <a:ext cx="2956511" cy="75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dirty="0">
                <a:solidFill>
                  <a:schemeClr val="accent1"/>
                </a:solidFill>
              </a:rPr>
              <a:t>Hello!</a:t>
            </a:r>
            <a:endParaRPr sz="6000" dirty="0">
              <a:solidFill>
                <a:schemeClr val="accent1"/>
              </a:solidFill>
            </a:endParaRPr>
          </a:p>
        </p:txBody>
      </p:sp>
    </p:spTree>
    <p:extLst>
      <p:ext uri="{BB962C8B-B14F-4D97-AF65-F5344CB8AC3E}">
        <p14:creationId xmlns:p14="http://schemas.microsoft.com/office/powerpoint/2010/main" val="261073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13</a:t>
            </a:fld>
            <a:endParaRPr>
              <a:solidFill>
                <a:schemeClr val="lt2"/>
              </a:solidFill>
            </a:endParaRPr>
          </a:p>
        </p:txBody>
      </p:sp>
      <p:sp>
        <p:nvSpPr>
          <p:cNvPr id="3" name="TextBox 2">
            <a:extLst>
              <a:ext uri="{FF2B5EF4-FFF2-40B4-BE49-F238E27FC236}">
                <a16:creationId xmlns:a16="http://schemas.microsoft.com/office/drawing/2014/main" id="{119A425A-76EB-419C-B840-1526EA5C09FC}"/>
              </a:ext>
            </a:extLst>
          </p:cNvPr>
          <p:cNvSpPr txBox="1"/>
          <p:nvPr/>
        </p:nvSpPr>
        <p:spPr>
          <a:xfrm>
            <a:off x="4073236" y="846169"/>
            <a:ext cx="4605489" cy="2616101"/>
          </a:xfrm>
          <a:prstGeom prst="rect">
            <a:avLst/>
          </a:prstGeom>
          <a:noFill/>
        </p:spPr>
        <p:txBody>
          <a:bodyPr wrap="square" rtlCol="0">
            <a:spAutoFit/>
          </a:bodyPr>
          <a:lstStyle/>
          <a:p>
            <a:pPr marL="0" indent="0">
              <a:buNone/>
            </a:pPr>
            <a:r>
              <a:rPr lang="en-US" sz="2800" b="1" dirty="0">
                <a:solidFill>
                  <a:schemeClr val="bg1"/>
                </a:solidFill>
              </a:rPr>
              <a:t>Ronda Williams (SBVI)</a:t>
            </a:r>
          </a:p>
          <a:p>
            <a:pPr marL="0" indent="0">
              <a:buNone/>
            </a:pPr>
            <a:r>
              <a:rPr lang="en-US" sz="2000" dirty="0">
                <a:solidFill>
                  <a:schemeClr val="bg1"/>
                </a:solidFill>
              </a:rPr>
              <a:t>605.773.3195</a:t>
            </a:r>
          </a:p>
          <a:p>
            <a:pPr marL="0" indent="0">
              <a:buNone/>
              <a:tabLst>
                <a:tab pos="465138" algn="l"/>
              </a:tabLst>
            </a:pPr>
            <a:r>
              <a:rPr lang="en-US" sz="2000" b="1" dirty="0">
                <a:solidFill>
                  <a:schemeClr val="accent5">
                    <a:lumMod val="60000"/>
                    <a:lumOff val="40000"/>
                  </a:schemeClr>
                </a:solidFill>
                <a:hlinkClick r:id="rId3">
                  <a:extLst>
                    <a:ext uri="{A12FA001-AC4F-418D-AE19-62706E023703}">
                      <ahyp:hlinkClr xmlns:ahyp="http://schemas.microsoft.com/office/drawing/2018/hyperlinkcolor" val="tx"/>
                    </a:ext>
                  </a:extLst>
                </a:hlinkClick>
              </a:rPr>
              <a:t>Ronda.Williams@state.sd.us</a:t>
            </a:r>
            <a:r>
              <a:rPr lang="en-US" sz="2000" b="1" dirty="0">
                <a:solidFill>
                  <a:schemeClr val="accent5">
                    <a:lumMod val="60000"/>
                    <a:lumOff val="40000"/>
                  </a:schemeClr>
                </a:solidFill>
              </a:rPr>
              <a:t> </a:t>
            </a:r>
          </a:p>
          <a:p>
            <a:pPr marL="0" indent="0">
              <a:buNone/>
            </a:pPr>
            <a:endParaRPr lang="en-US" sz="2800" b="1" dirty="0">
              <a:solidFill>
                <a:schemeClr val="bg1"/>
              </a:solidFill>
            </a:endParaRPr>
          </a:p>
          <a:p>
            <a:pPr marL="0" indent="0">
              <a:buNone/>
            </a:pPr>
            <a:r>
              <a:rPr lang="en-US" sz="2800" b="1" dirty="0">
                <a:solidFill>
                  <a:schemeClr val="bg1"/>
                </a:solidFill>
              </a:rPr>
              <a:t>Katie Gran (DRS)</a:t>
            </a:r>
          </a:p>
          <a:p>
            <a:pPr marL="0" indent="0">
              <a:buNone/>
            </a:pPr>
            <a:r>
              <a:rPr lang="en-US" sz="2000" dirty="0">
                <a:solidFill>
                  <a:schemeClr val="bg1"/>
                </a:solidFill>
              </a:rPr>
              <a:t>605.367.4657</a:t>
            </a:r>
          </a:p>
          <a:p>
            <a:pPr marL="0" indent="0">
              <a:buNone/>
              <a:tabLst>
                <a:tab pos="465138" algn="l"/>
              </a:tabLst>
            </a:pPr>
            <a:r>
              <a:rPr lang="en-US" sz="2000" b="1"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Katie.Gran@state.sd.us</a:t>
            </a:r>
            <a:r>
              <a:rPr lang="en-US" sz="2000" b="1" dirty="0">
                <a:solidFill>
                  <a:schemeClr val="accent5">
                    <a:lumMod val="60000"/>
                    <a:lumOff val="40000"/>
                  </a:schemeClr>
                </a:solidFill>
              </a:rPr>
              <a:t>  </a:t>
            </a:r>
          </a:p>
        </p:txBody>
      </p:sp>
      <p:pic>
        <p:nvPicPr>
          <p:cNvPr id="1026" name="Picture 2" descr="Image Questions Png - Question Transparent, Png Download - kindpng">
            <a:extLst>
              <a:ext uri="{FF2B5EF4-FFF2-40B4-BE49-F238E27FC236}">
                <a16:creationId xmlns:a16="http://schemas.microsoft.com/office/drawing/2014/main" id="{AF144779-C95D-4A74-8F76-8ADF4940530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654" b="89837" l="7907" r="91860">
                        <a14:foregroundMark x1="8721" y1="25596" x2="11395" y2="36136"/>
                        <a14:foregroundMark x1="11395" y1="36136" x2="11279" y2="45922"/>
                        <a14:foregroundMark x1="11279" y1="45922" x2="8023" y2="51192"/>
                        <a14:foregroundMark x1="23256" y1="28231" x2="31628" y2="33877"/>
                        <a14:foregroundMark x1="31628" y1="33877" x2="29186" y2="44166"/>
                        <a14:foregroundMark x1="29186" y1="44166" x2="25349" y2="49937"/>
                        <a14:foregroundMark x1="32093" y1="33124" x2="28372" y2="42033"/>
                        <a14:foregroundMark x1="28372" y1="42033" x2="27093" y2="43413"/>
                        <a14:foregroundMark x1="31279" y1="29862" x2="22558" y2="27478"/>
                        <a14:foregroundMark x1="22558" y1="27478" x2="21628" y2="29987"/>
                        <a14:foregroundMark x1="24535" y1="26223" x2="30349" y2="26223"/>
                        <a14:foregroundMark x1="52674" y1="8783" x2="61512" y2="7779"/>
                        <a14:foregroundMark x1="61512" y1="7779" x2="63837" y2="8407"/>
                        <a14:foregroundMark x1="38140" y1="15433" x2="47674" y2="20326"/>
                        <a14:foregroundMark x1="47674" y1="20326" x2="50233" y2="36763"/>
                        <a14:foregroundMark x1="41279" y1="13551" x2="47209" y2="15809"/>
                        <a14:foregroundMark x1="44535" y1="14304" x2="52907" y2="16562"/>
                        <a14:foregroundMark x1="52907" y1="16562" x2="51279" y2="25596"/>
                        <a14:foregroundMark x1="45349" y1="55583" x2="55465" y2="53701"/>
                        <a14:foregroundMark x1="55465" y1="53701" x2="50930" y2="74906"/>
                        <a14:foregroundMark x1="65930" y1="44793" x2="73953" y2="39900"/>
                        <a14:foregroundMark x1="73953" y1="39900" x2="79651" y2="46926"/>
                        <a14:foregroundMark x1="79651" y1="46926" x2="72907" y2="53199"/>
                        <a14:foregroundMark x1="72907" y1="53199" x2="74070" y2="62484"/>
                        <a14:foregroundMark x1="91860" y1="63864" x2="90698" y2="36763"/>
                        <a14:foregroundMark x1="81163" y1="46424" x2="74302" y2="40652"/>
                        <a14:foregroundMark x1="74302" y1="40652" x2="69651" y2="39774"/>
                        <a14:foregroundMark x1="45349" y1="52321" x2="55000" y2="51443"/>
                        <a14:foregroundMark x1="55000" y1="51443" x2="56163" y2="51443"/>
                        <a14:foregroundMark x1="55116" y1="58093" x2="56860" y2="63990"/>
                        <a14:foregroundMark x1="79186" y1="42785" x2="72674" y2="38394"/>
                      </a14:backgroundRemoval>
                    </a14:imgEffect>
                  </a14:imgLayer>
                </a14:imgProps>
              </a:ext>
              <a:ext uri="{28A0092B-C50C-407E-A947-70E740481C1C}">
                <a14:useLocalDpi xmlns:a14="http://schemas.microsoft.com/office/drawing/2010/main" val="0"/>
              </a:ext>
            </a:extLst>
          </a:blip>
          <a:srcRect/>
          <a:stretch>
            <a:fillRect/>
          </a:stretch>
        </p:blipFill>
        <p:spPr bwMode="auto">
          <a:xfrm>
            <a:off x="581285" y="938843"/>
            <a:ext cx="3585885" cy="33233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0BC0DC-17BB-43A5-B19C-A8F69C524EB6}"/>
              </a:ext>
            </a:extLst>
          </p:cNvPr>
          <p:cNvSpPr txBox="1"/>
          <p:nvPr/>
        </p:nvSpPr>
        <p:spPr>
          <a:xfrm>
            <a:off x="2374227" y="3738926"/>
            <a:ext cx="5414481" cy="1046440"/>
          </a:xfrm>
          <a:prstGeom prst="rect">
            <a:avLst/>
          </a:prstGeom>
          <a:noFill/>
        </p:spPr>
        <p:txBody>
          <a:bodyPr wrap="square" rtlCol="0">
            <a:spAutoFit/>
          </a:bodyPr>
          <a:lstStyle/>
          <a:p>
            <a:r>
              <a:rPr lang="en-US" sz="1600" u="sng" dirty="0">
                <a:solidFill>
                  <a:schemeClr val="accent5">
                    <a:lumMod val="60000"/>
                    <a:lumOff val="40000"/>
                  </a:schemeClr>
                </a:solidFill>
                <a:hlinkClick r:id="rId7">
                  <a:extLst>
                    <a:ext uri="{A12FA001-AC4F-418D-AE19-62706E023703}">
                      <ahyp:hlinkClr xmlns:ahyp="http://schemas.microsoft.com/office/drawing/2018/hyperlinkcolor" val="tx"/>
                    </a:ext>
                  </a:extLst>
                </a:hlinkClick>
              </a:rPr>
              <a:t>https://dhs.sd.gov/rehabservices/transitionresources.aspx</a:t>
            </a:r>
            <a:endParaRPr lang="en-US" sz="1600" u="sng" dirty="0">
              <a:solidFill>
                <a:schemeClr val="accent5">
                  <a:lumMod val="60000"/>
                  <a:lumOff val="40000"/>
                </a:schemeClr>
              </a:solidFill>
            </a:endParaRPr>
          </a:p>
          <a:p>
            <a:endParaRPr lang="en-US" sz="1600" u="sng" dirty="0">
              <a:solidFill>
                <a:schemeClr val="accent5">
                  <a:lumMod val="60000"/>
                  <a:lumOff val="40000"/>
                </a:schemeClr>
              </a:solidFill>
            </a:endParaRPr>
          </a:p>
          <a:p>
            <a:r>
              <a:rPr lang="en-US" sz="1600" u="sng" dirty="0">
                <a:solidFill>
                  <a:schemeClr val="accent5">
                    <a:lumMod val="60000"/>
                    <a:lumOff val="40000"/>
                  </a:schemeClr>
                </a:solidFill>
              </a:rPr>
              <a:t>https://dhs.sd.gov/servicetotheblind/default.aspx</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852158" y="1195369"/>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Why transition?</a:t>
            </a:r>
            <a:endParaRPr dirty="0"/>
          </a:p>
        </p:txBody>
      </p:sp>
      <p:sp>
        <p:nvSpPr>
          <p:cNvPr id="213" name="Google Shape;213;p18"/>
          <p:cNvSpPr txBox="1">
            <a:spLocks noGrp="1"/>
          </p:cNvSpPr>
          <p:nvPr>
            <p:ph type="subTitle" idx="1"/>
          </p:nvPr>
        </p:nvSpPr>
        <p:spPr>
          <a:xfrm>
            <a:off x="1209367" y="2571749"/>
            <a:ext cx="6725265" cy="1760005"/>
          </a:xfrm>
          <a:prstGeom prst="rect">
            <a:avLst/>
          </a:prstGeom>
        </p:spPr>
        <p:txBody>
          <a:bodyPr spcFirstLastPara="1" wrap="square" lIns="0" tIns="0" rIns="0" bIns="0" anchor="t" anchorCtr="0">
            <a:noAutofit/>
          </a:bodyPr>
          <a:lstStyle/>
          <a:p>
            <a:pPr marL="0" indent="0"/>
            <a:r>
              <a:rPr lang="en-US" sz="2000" b="1" dirty="0">
                <a:solidFill>
                  <a:schemeClr val="tx1"/>
                </a:solidFill>
              </a:rPr>
              <a:t>To identify and provide students with opportunities and necessary supports while they are in school that will lead to them achieving his/her postsecondary goals for employment, education/training and independent living</a:t>
            </a:r>
          </a:p>
          <a:p>
            <a:pPr marL="0" indent="0"/>
            <a:endParaRPr lang="en-US" sz="1800" b="1" dirty="0">
              <a:solidFill>
                <a:schemeClr val="accent1">
                  <a:lumMod val="75000"/>
                </a:schemeClr>
              </a:solidFill>
            </a:endParaRPr>
          </a:p>
        </p:txBody>
      </p:sp>
      <p:sp>
        <p:nvSpPr>
          <p:cNvPr id="214" name="Google Shape;214;p18"/>
          <p:cNvSpPr txBox="1"/>
          <p:nvPr/>
        </p:nvSpPr>
        <p:spPr>
          <a:xfrm>
            <a:off x="738223" y="49963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1</a:t>
            </a:r>
            <a:endParaRPr sz="7200" b="1" dirty="0">
              <a:solidFill>
                <a:schemeClr val="dk1"/>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a:t>
            </a:fld>
            <a:endParaRPr>
              <a:solidFill>
                <a:schemeClr val="lt2"/>
              </a:solidFill>
            </a:endParaRPr>
          </a:p>
        </p:txBody>
      </p:sp>
      <p:sp>
        <p:nvSpPr>
          <p:cNvPr id="6" name="Google Shape;213;p18">
            <a:extLst>
              <a:ext uri="{FF2B5EF4-FFF2-40B4-BE49-F238E27FC236}">
                <a16:creationId xmlns:a16="http://schemas.microsoft.com/office/drawing/2014/main" id="{7DFCCE95-E561-4E85-8E32-E4551A01398E}"/>
              </a:ext>
            </a:extLst>
          </p:cNvPr>
          <p:cNvSpPr txBox="1">
            <a:spLocks/>
          </p:cNvSpPr>
          <p:nvPr/>
        </p:nvSpPr>
        <p:spPr>
          <a:xfrm>
            <a:off x="865239" y="2389457"/>
            <a:ext cx="7649496" cy="21094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fontAlgn="base">
              <a:lnSpc>
                <a:spcPct val="90000"/>
              </a:lnSpc>
              <a:spcAft>
                <a:spcPct val="0"/>
              </a:spcAft>
              <a:buClr>
                <a:schemeClr val="bg1"/>
              </a:buClr>
              <a:buSzPct val="80000"/>
              <a:buFont typeface="MV Boli" panose="02000500030200090000" pitchFamily="2" charset="0"/>
              <a:buChar char="X"/>
              <a:defRPr/>
            </a:pPr>
            <a:r>
              <a:rPr lang="en-US" altLang="en-US" sz="1800" dirty="0">
                <a:solidFill>
                  <a:schemeClr val="bg1"/>
                </a:solidFill>
                <a:cs typeface="Calibri Light" panose="020F0302020204030204" pitchFamily="34" charset="0"/>
              </a:rPr>
              <a:t>To help coach students and families to think about LONG-RANGE goals</a:t>
            </a:r>
          </a:p>
          <a:p>
            <a:pPr marL="285750" indent="-285750" fontAlgn="base">
              <a:lnSpc>
                <a:spcPct val="90000"/>
              </a:lnSpc>
              <a:spcAft>
                <a:spcPct val="0"/>
              </a:spcAft>
              <a:buClr>
                <a:srgbClr val="3333CC"/>
              </a:buClr>
              <a:buSzPct val="60000"/>
              <a:buFont typeface="MV Boli" panose="02000500030200090000" pitchFamily="2" charset="0"/>
              <a:buChar char="X"/>
              <a:defRPr/>
            </a:pPr>
            <a:endParaRPr lang="en-US" altLang="en-US" sz="1800" dirty="0">
              <a:solidFill>
                <a:schemeClr val="bg1"/>
              </a:solidFill>
              <a:cs typeface="Calibri Light" panose="020F0302020204030204" pitchFamily="34" charset="0"/>
            </a:endParaRPr>
          </a:p>
          <a:p>
            <a:pPr marL="285750" indent="-285750">
              <a:lnSpc>
                <a:spcPct val="90000"/>
              </a:lnSpc>
              <a:buClr>
                <a:schemeClr val="bg1"/>
              </a:buClr>
              <a:buSzPct val="80000"/>
              <a:buFont typeface="MV Boli" panose="02000500030200090000" pitchFamily="2" charset="0"/>
              <a:buChar char="X"/>
              <a:defRPr/>
            </a:pPr>
            <a:r>
              <a:rPr lang="en-US" altLang="en-US" sz="1800" dirty="0">
                <a:solidFill>
                  <a:schemeClr val="bg1"/>
                </a:solidFill>
                <a:cs typeface="Calibri Light"/>
              </a:rPr>
              <a:t>To help design high school experience to ensure the students </a:t>
            </a:r>
            <a:r>
              <a:rPr lang="en-US" altLang="en-US" sz="1800" i="1" dirty="0">
                <a:solidFill>
                  <a:schemeClr val="bg1"/>
                </a:solidFill>
                <a:cs typeface="Calibri Light"/>
              </a:rPr>
              <a:t>stay in school</a:t>
            </a:r>
            <a:r>
              <a:rPr lang="en-US" altLang="en-US" sz="1800" dirty="0">
                <a:solidFill>
                  <a:schemeClr val="bg1"/>
                </a:solidFill>
                <a:cs typeface="Calibri Light"/>
              </a:rPr>
              <a:t> and </a:t>
            </a:r>
            <a:r>
              <a:rPr lang="en-US" altLang="en-US" sz="1800" i="1" dirty="0">
                <a:solidFill>
                  <a:schemeClr val="bg1"/>
                </a:solidFill>
                <a:cs typeface="Calibri Light"/>
              </a:rPr>
              <a:t>be prepared</a:t>
            </a:r>
            <a:r>
              <a:rPr lang="en-US" altLang="en-US" sz="1800" dirty="0">
                <a:solidFill>
                  <a:schemeClr val="bg1"/>
                </a:solidFill>
                <a:cs typeface="Calibri Light"/>
              </a:rPr>
              <a:t> for post-school goals</a:t>
            </a:r>
          </a:p>
          <a:p>
            <a:pPr marL="285750" indent="-285750" fontAlgn="base">
              <a:lnSpc>
                <a:spcPct val="90000"/>
              </a:lnSpc>
              <a:spcAft>
                <a:spcPct val="0"/>
              </a:spcAft>
              <a:buClr>
                <a:srgbClr val="3333CC"/>
              </a:buClr>
              <a:buSzPct val="60000"/>
              <a:buFont typeface="MV Boli" panose="02000500030200090000" pitchFamily="2" charset="0"/>
              <a:buChar char="X"/>
              <a:defRPr/>
            </a:pPr>
            <a:endParaRPr lang="en-US" altLang="en-US" sz="1800" dirty="0">
              <a:solidFill>
                <a:schemeClr val="bg1"/>
              </a:solidFill>
              <a:cs typeface="Calibri Light" panose="020F0302020204030204" pitchFamily="34" charset="0"/>
            </a:endParaRPr>
          </a:p>
          <a:p>
            <a:pPr marL="285750" indent="-285750" fontAlgn="base">
              <a:lnSpc>
                <a:spcPct val="90000"/>
              </a:lnSpc>
              <a:spcAft>
                <a:spcPct val="0"/>
              </a:spcAft>
              <a:buClr>
                <a:schemeClr val="bg1"/>
              </a:buClr>
              <a:buSzPct val="80000"/>
              <a:buFont typeface="MV Boli" panose="02000500030200090000" pitchFamily="2" charset="0"/>
              <a:buChar char="X"/>
              <a:defRPr/>
            </a:pPr>
            <a:r>
              <a:rPr lang="en-US" altLang="en-US" sz="1800" dirty="0">
                <a:solidFill>
                  <a:schemeClr val="bg1"/>
                </a:solidFill>
                <a:cs typeface="Calibri Light" panose="020F0302020204030204" pitchFamily="34" charset="0"/>
              </a:rPr>
              <a:t>To help IDENTIFY and LINK students to any needed post-school services, supports or programs while they’re still in school</a:t>
            </a:r>
          </a:p>
          <a:p>
            <a:endParaRPr lang="en-US" sz="1800" b="1" dirty="0">
              <a:solidFill>
                <a:schemeClr val="accent1">
                  <a:lumMod val="75000"/>
                </a:schemeClr>
              </a:solidFill>
            </a:endParaRPr>
          </a:p>
        </p:txBody>
      </p:sp>
      <p:pic>
        <p:nvPicPr>
          <p:cNvPr id="4" name="Picture 3">
            <a:extLst>
              <a:ext uri="{FF2B5EF4-FFF2-40B4-BE49-F238E27FC236}">
                <a16:creationId xmlns:a16="http://schemas.microsoft.com/office/drawing/2014/main" id="{97E511A0-2EA6-4025-BEB9-F3F2C2BFA12C}"/>
              </a:ext>
            </a:extLst>
          </p:cNvPr>
          <p:cNvPicPr>
            <a:picLocks noChangeAspect="1"/>
          </p:cNvPicPr>
          <p:nvPr/>
        </p:nvPicPr>
        <p:blipFill>
          <a:blip r:embed="rId3"/>
          <a:stretch>
            <a:fillRect/>
          </a:stretch>
        </p:blipFill>
        <p:spPr>
          <a:xfrm>
            <a:off x="2009129" y="832301"/>
            <a:ext cx="6943946" cy="1390008"/>
          </a:xfrm>
          <a:prstGeom prst="rect">
            <a:avLst/>
          </a:prstGeom>
        </p:spPr>
      </p:pic>
      <p:sp>
        <p:nvSpPr>
          <p:cNvPr id="8" name="Freeform: Shape 7">
            <a:extLst>
              <a:ext uri="{FF2B5EF4-FFF2-40B4-BE49-F238E27FC236}">
                <a16:creationId xmlns:a16="http://schemas.microsoft.com/office/drawing/2014/main" id="{885BACEC-6DB5-4C9F-8E32-3D57C20494AB}"/>
              </a:ext>
            </a:extLst>
          </p:cNvPr>
          <p:cNvSpPr/>
          <p:nvPr/>
        </p:nvSpPr>
        <p:spPr>
          <a:xfrm>
            <a:off x="973393" y="649837"/>
            <a:ext cx="1343778" cy="1390009"/>
          </a:xfrm>
          <a:custGeom>
            <a:avLst/>
            <a:gdLst>
              <a:gd name="connsiteX0" fmla="*/ 58993 w 1602658"/>
              <a:gd name="connsiteY0" fmla="*/ 255639 h 1582993"/>
              <a:gd name="connsiteX1" fmla="*/ 108154 w 1602658"/>
              <a:gd name="connsiteY1" fmla="*/ 235974 h 1582993"/>
              <a:gd name="connsiteX2" fmla="*/ 147483 w 1602658"/>
              <a:gd name="connsiteY2" fmla="*/ 226142 h 1582993"/>
              <a:gd name="connsiteX3" fmla="*/ 176980 w 1602658"/>
              <a:gd name="connsiteY3" fmla="*/ 216310 h 1582993"/>
              <a:gd name="connsiteX4" fmla="*/ 235974 w 1602658"/>
              <a:gd name="connsiteY4" fmla="*/ 186813 h 1582993"/>
              <a:gd name="connsiteX5" fmla="*/ 324464 w 1602658"/>
              <a:gd name="connsiteY5" fmla="*/ 147484 h 1582993"/>
              <a:gd name="connsiteX6" fmla="*/ 442451 w 1602658"/>
              <a:gd name="connsiteY6" fmla="*/ 127819 h 1582993"/>
              <a:gd name="connsiteX7" fmla="*/ 501445 w 1602658"/>
              <a:gd name="connsiteY7" fmla="*/ 108155 h 1582993"/>
              <a:gd name="connsiteX8" fmla="*/ 589935 w 1602658"/>
              <a:gd name="connsiteY8" fmla="*/ 88490 h 1582993"/>
              <a:gd name="connsiteX9" fmla="*/ 619432 w 1602658"/>
              <a:gd name="connsiteY9" fmla="*/ 78658 h 1582993"/>
              <a:gd name="connsiteX10" fmla="*/ 698090 w 1602658"/>
              <a:gd name="connsiteY10" fmla="*/ 68826 h 1582993"/>
              <a:gd name="connsiteX11" fmla="*/ 776748 w 1602658"/>
              <a:gd name="connsiteY11" fmla="*/ 49161 h 1582993"/>
              <a:gd name="connsiteX12" fmla="*/ 816077 w 1602658"/>
              <a:gd name="connsiteY12" fmla="*/ 39329 h 1582993"/>
              <a:gd name="connsiteX13" fmla="*/ 875070 w 1602658"/>
              <a:gd name="connsiteY13" fmla="*/ 19664 h 1582993"/>
              <a:gd name="connsiteX14" fmla="*/ 1042219 w 1602658"/>
              <a:gd name="connsiteY14" fmla="*/ 0 h 1582993"/>
              <a:gd name="connsiteX15" fmla="*/ 1130709 w 1602658"/>
              <a:gd name="connsiteY15" fmla="*/ 9832 h 1582993"/>
              <a:gd name="connsiteX16" fmla="*/ 1189703 w 1602658"/>
              <a:gd name="connsiteY16" fmla="*/ 29497 h 1582993"/>
              <a:gd name="connsiteX17" fmla="*/ 1219200 w 1602658"/>
              <a:gd name="connsiteY17" fmla="*/ 39329 h 1582993"/>
              <a:gd name="connsiteX18" fmla="*/ 1248696 w 1602658"/>
              <a:gd name="connsiteY18" fmla="*/ 49161 h 1582993"/>
              <a:gd name="connsiteX19" fmla="*/ 1288025 w 1602658"/>
              <a:gd name="connsiteY19" fmla="*/ 58993 h 1582993"/>
              <a:gd name="connsiteX20" fmla="*/ 1347019 w 1602658"/>
              <a:gd name="connsiteY20" fmla="*/ 78658 h 1582993"/>
              <a:gd name="connsiteX21" fmla="*/ 1386348 w 1602658"/>
              <a:gd name="connsiteY21" fmla="*/ 137651 h 1582993"/>
              <a:gd name="connsiteX22" fmla="*/ 1406012 w 1602658"/>
              <a:gd name="connsiteY22" fmla="*/ 206477 h 1582993"/>
              <a:gd name="connsiteX23" fmla="*/ 1415845 w 1602658"/>
              <a:gd name="connsiteY23" fmla="*/ 245806 h 1582993"/>
              <a:gd name="connsiteX24" fmla="*/ 1435509 w 1602658"/>
              <a:gd name="connsiteY24" fmla="*/ 304800 h 1582993"/>
              <a:gd name="connsiteX25" fmla="*/ 1445341 w 1602658"/>
              <a:gd name="connsiteY25" fmla="*/ 334297 h 1582993"/>
              <a:gd name="connsiteX26" fmla="*/ 1455174 w 1602658"/>
              <a:gd name="connsiteY26" fmla="*/ 363793 h 1582993"/>
              <a:gd name="connsiteX27" fmla="*/ 1465006 w 1602658"/>
              <a:gd name="connsiteY27" fmla="*/ 393290 h 1582993"/>
              <a:gd name="connsiteX28" fmla="*/ 1484670 w 1602658"/>
              <a:gd name="connsiteY28" fmla="*/ 422787 h 1582993"/>
              <a:gd name="connsiteX29" fmla="*/ 1504335 w 1602658"/>
              <a:gd name="connsiteY29" fmla="*/ 481781 h 1582993"/>
              <a:gd name="connsiteX30" fmla="*/ 1524000 w 1602658"/>
              <a:gd name="connsiteY30" fmla="*/ 648929 h 1582993"/>
              <a:gd name="connsiteX31" fmla="*/ 1543664 w 1602658"/>
              <a:gd name="connsiteY31" fmla="*/ 707922 h 1582993"/>
              <a:gd name="connsiteX32" fmla="*/ 1563329 w 1602658"/>
              <a:gd name="connsiteY32" fmla="*/ 786581 h 1582993"/>
              <a:gd name="connsiteX33" fmla="*/ 1582993 w 1602658"/>
              <a:gd name="connsiteY33" fmla="*/ 845574 h 1582993"/>
              <a:gd name="connsiteX34" fmla="*/ 1592825 w 1602658"/>
              <a:gd name="connsiteY34" fmla="*/ 875071 h 1582993"/>
              <a:gd name="connsiteX35" fmla="*/ 1602658 w 1602658"/>
              <a:gd name="connsiteY35" fmla="*/ 914400 h 1582993"/>
              <a:gd name="connsiteX36" fmla="*/ 1592825 w 1602658"/>
              <a:gd name="connsiteY36" fmla="*/ 1140542 h 1582993"/>
              <a:gd name="connsiteX37" fmla="*/ 1573161 w 1602658"/>
              <a:gd name="connsiteY37" fmla="*/ 1179871 h 1582993"/>
              <a:gd name="connsiteX38" fmla="*/ 1533832 w 1602658"/>
              <a:gd name="connsiteY38" fmla="*/ 1238864 h 1582993"/>
              <a:gd name="connsiteX39" fmla="*/ 1514167 w 1602658"/>
              <a:gd name="connsiteY39" fmla="*/ 1297858 h 1582993"/>
              <a:gd name="connsiteX40" fmla="*/ 1494503 w 1602658"/>
              <a:gd name="connsiteY40" fmla="*/ 1327355 h 1582993"/>
              <a:gd name="connsiteX41" fmla="*/ 1445341 w 1602658"/>
              <a:gd name="connsiteY41" fmla="*/ 1415845 h 1582993"/>
              <a:gd name="connsiteX42" fmla="*/ 1415845 w 1602658"/>
              <a:gd name="connsiteY42" fmla="*/ 1425677 h 1582993"/>
              <a:gd name="connsiteX43" fmla="*/ 1386348 w 1602658"/>
              <a:gd name="connsiteY43" fmla="*/ 1445342 h 1582993"/>
              <a:gd name="connsiteX44" fmla="*/ 1327354 w 1602658"/>
              <a:gd name="connsiteY44" fmla="*/ 1465006 h 1582993"/>
              <a:gd name="connsiteX45" fmla="*/ 1297858 w 1602658"/>
              <a:gd name="connsiteY45" fmla="*/ 1484671 h 1582993"/>
              <a:gd name="connsiteX46" fmla="*/ 1189703 w 1602658"/>
              <a:gd name="connsiteY46" fmla="*/ 1514168 h 1582993"/>
              <a:gd name="connsiteX47" fmla="*/ 1150374 w 1602658"/>
              <a:gd name="connsiteY47" fmla="*/ 1524000 h 1582993"/>
              <a:gd name="connsiteX48" fmla="*/ 1061883 w 1602658"/>
              <a:gd name="connsiteY48" fmla="*/ 1553497 h 1582993"/>
              <a:gd name="connsiteX49" fmla="*/ 1032387 w 1602658"/>
              <a:gd name="connsiteY49" fmla="*/ 1563329 h 1582993"/>
              <a:gd name="connsiteX50" fmla="*/ 914400 w 1602658"/>
              <a:gd name="connsiteY50" fmla="*/ 1582993 h 1582993"/>
              <a:gd name="connsiteX51" fmla="*/ 412954 w 1602658"/>
              <a:gd name="connsiteY51" fmla="*/ 1573161 h 1582993"/>
              <a:gd name="connsiteX52" fmla="*/ 383458 w 1602658"/>
              <a:gd name="connsiteY52" fmla="*/ 1563329 h 1582993"/>
              <a:gd name="connsiteX53" fmla="*/ 353961 w 1602658"/>
              <a:gd name="connsiteY53" fmla="*/ 1543664 h 1582993"/>
              <a:gd name="connsiteX54" fmla="*/ 324464 w 1602658"/>
              <a:gd name="connsiteY54" fmla="*/ 1484671 h 1582993"/>
              <a:gd name="connsiteX55" fmla="*/ 314632 w 1602658"/>
              <a:gd name="connsiteY55" fmla="*/ 1455174 h 1582993"/>
              <a:gd name="connsiteX56" fmla="*/ 285135 w 1602658"/>
              <a:gd name="connsiteY56" fmla="*/ 1435510 h 1582993"/>
              <a:gd name="connsiteX57" fmla="*/ 265470 w 1602658"/>
              <a:gd name="connsiteY57" fmla="*/ 1366684 h 1582993"/>
              <a:gd name="connsiteX58" fmla="*/ 245806 w 1602658"/>
              <a:gd name="connsiteY58" fmla="*/ 1307690 h 1582993"/>
              <a:gd name="connsiteX59" fmla="*/ 226141 w 1602658"/>
              <a:gd name="connsiteY59" fmla="*/ 1248697 h 1582993"/>
              <a:gd name="connsiteX60" fmla="*/ 216309 w 1602658"/>
              <a:gd name="connsiteY60" fmla="*/ 1219200 h 1582993"/>
              <a:gd name="connsiteX61" fmla="*/ 186812 w 1602658"/>
              <a:gd name="connsiteY61" fmla="*/ 1111045 h 1582993"/>
              <a:gd name="connsiteX62" fmla="*/ 176980 w 1602658"/>
              <a:gd name="connsiteY62" fmla="*/ 1081548 h 1582993"/>
              <a:gd name="connsiteX63" fmla="*/ 167148 w 1602658"/>
              <a:gd name="connsiteY63" fmla="*/ 1052051 h 1582993"/>
              <a:gd name="connsiteX64" fmla="*/ 147483 w 1602658"/>
              <a:gd name="connsiteY64" fmla="*/ 1022555 h 1582993"/>
              <a:gd name="connsiteX65" fmla="*/ 108154 w 1602658"/>
              <a:gd name="connsiteY65" fmla="*/ 934064 h 1582993"/>
              <a:gd name="connsiteX66" fmla="*/ 98322 w 1602658"/>
              <a:gd name="connsiteY66" fmla="*/ 884903 h 1582993"/>
              <a:gd name="connsiteX67" fmla="*/ 78658 w 1602658"/>
              <a:gd name="connsiteY67" fmla="*/ 806245 h 1582993"/>
              <a:gd name="connsiteX68" fmla="*/ 68825 w 1602658"/>
              <a:gd name="connsiteY68" fmla="*/ 737419 h 1582993"/>
              <a:gd name="connsiteX69" fmla="*/ 49161 w 1602658"/>
              <a:gd name="connsiteY69" fmla="*/ 678426 h 1582993"/>
              <a:gd name="connsiteX70" fmla="*/ 39329 w 1602658"/>
              <a:gd name="connsiteY70" fmla="*/ 648929 h 1582993"/>
              <a:gd name="connsiteX71" fmla="*/ 19664 w 1602658"/>
              <a:gd name="connsiteY71" fmla="*/ 540774 h 1582993"/>
              <a:gd name="connsiteX72" fmla="*/ 0 w 1602658"/>
              <a:gd name="connsiteY72" fmla="*/ 481781 h 1582993"/>
              <a:gd name="connsiteX73" fmla="*/ 29496 w 1602658"/>
              <a:gd name="connsiteY73" fmla="*/ 324464 h 1582993"/>
              <a:gd name="connsiteX74" fmla="*/ 78658 w 1602658"/>
              <a:gd name="connsiteY74" fmla="*/ 275303 h 1582993"/>
              <a:gd name="connsiteX75" fmla="*/ 108154 w 1602658"/>
              <a:gd name="connsiteY75" fmla="*/ 265471 h 158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02658" h="1582993">
                <a:moveTo>
                  <a:pt x="58993" y="255639"/>
                </a:moveTo>
                <a:cubicBezTo>
                  <a:pt x="75380" y="249084"/>
                  <a:pt x="91410" y="241555"/>
                  <a:pt x="108154" y="235974"/>
                </a:cubicBezTo>
                <a:cubicBezTo>
                  <a:pt x="120974" y="231701"/>
                  <a:pt x="134490" y="229854"/>
                  <a:pt x="147483" y="226142"/>
                </a:cubicBezTo>
                <a:cubicBezTo>
                  <a:pt x="157448" y="223295"/>
                  <a:pt x="167148" y="219587"/>
                  <a:pt x="176980" y="216310"/>
                </a:cubicBezTo>
                <a:cubicBezTo>
                  <a:pt x="261519" y="159949"/>
                  <a:pt x="154554" y="227523"/>
                  <a:pt x="235974" y="186813"/>
                </a:cubicBezTo>
                <a:cubicBezTo>
                  <a:pt x="281262" y="164169"/>
                  <a:pt x="256811" y="155941"/>
                  <a:pt x="324464" y="147484"/>
                </a:cubicBezTo>
                <a:cubicBezTo>
                  <a:pt x="380235" y="140512"/>
                  <a:pt x="396049" y="141739"/>
                  <a:pt x="442451" y="127819"/>
                </a:cubicBezTo>
                <a:cubicBezTo>
                  <a:pt x="462305" y="121863"/>
                  <a:pt x="481119" y="112220"/>
                  <a:pt x="501445" y="108155"/>
                </a:cubicBezTo>
                <a:cubicBezTo>
                  <a:pt x="535230" y="101397"/>
                  <a:pt x="557541" y="97745"/>
                  <a:pt x="589935" y="88490"/>
                </a:cubicBezTo>
                <a:cubicBezTo>
                  <a:pt x="599900" y="85643"/>
                  <a:pt x="609235" y="80512"/>
                  <a:pt x="619432" y="78658"/>
                </a:cubicBezTo>
                <a:cubicBezTo>
                  <a:pt x="645429" y="73931"/>
                  <a:pt x="671871" y="72103"/>
                  <a:pt x="698090" y="68826"/>
                </a:cubicBezTo>
                <a:lnTo>
                  <a:pt x="776748" y="49161"/>
                </a:lnTo>
                <a:cubicBezTo>
                  <a:pt x="789858" y="45884"/>
                  <a:pt x="803257" y="43602"/>
                  <a:pt x="816077" y="39329"/>
                </a:cubicBezTo>
                <a:cubicBezTo>
                  <a:pt x="835741" y="32774"/>
                  <a:pt x="854550" y="22595"/>
                  <a:pt x="875070" y="19664"/>
                </a:cubicBezTo>
                <a:cubicBezTo>
                  <a:pt x="976503" y="5174"/>
                  <a:pt x="920836" y="12138"/>
                  <a:pt x="1042219" y="0"/>
                </a:cubicBezTo>
                <a:cubicBezTo>
                  <a:pt x="1071716" y="3277"/>
                  <a:pt x="1101607" y="4012"/>
                  <a:pt x="1130709" y="9832"/>
                </a:cubicBezTo>
                <a:cubicBezTo>
                  <a:pt x="1151035" y="13897"/>
                  <a:pt x="1170038" y="22942"/>
                  <a:pt x="1189703" y="29497"/>
                </a:cubicBezTo>
                <a:lnTo>
                  <a:pt x="1219200" y="39329"/>
                </a:lnTo>
                <a:cubicBezTo>
                  <a:pt x="1229032" y="42606"/>
                  <a:pt x="1238642" y="46647"/>
                  <a:pt x="1248696" y="49161"/>
                </a:cubicBezTo>
                <a:cubicBezTo>
                  <a:pt x="1261806" y="52438"/>
                  <a:pt x="1275082" y="55110"/>
                  <a:pt x="1288025" y="58993"/>
                </a:cubicBezTo>
                <a:cubicBezTo>
                  <a:pt x="1307879" y="64949"/>
                  <a:pt x="1347019" y="78658"/>
                  <a:pt x="1347019" y="78658"/>
                </a:cubicBezTo>
                <a:cubicBezTo>
                  <a:pt x="1360129" y="98322"/>
                  <a:pt x="1380616" y="114723"/>
                  <a:pt x="1386348" y="137651"/>
                </a:cubicBezTo>
                <a:cubicBezTo>
                  <a:pt x="1417069" y="260540"/>
                  <a:pt x="1377814" y="107788"/>
                  <a:pt x="1406012" y="206477"/>
                </a:cubicBezTo>
                <a:cubicBezTo>
                  <a:pt x="1409724" y="219470"/>
                  <a:pt x="1411962" y="232863"/>
                  <a:pt x="1415845" y="245806"/>
                </a:cubicBezTo>
                <a:cubicBezTo>
                  <a:pt x="1421801" y="265660"/>
                  <a:pt x="1428954" y="285135"/>
                  <a:pt x="1435509" y="304800"/>
                </a:cubicBezTo>
                <a:lnTo>
                  <a:pt x="1445341" y="334297"/>
                </a:lnTo>
                <a:lnTo>
                  <a:pt x="1455174" y="363793"/>
                </a:lnTo>
                <a:cubicBezTo>
                  <a:pt x="1458452" y="373625"/>
                  <a:pt x="1459257" y="384666"/>
                  <a:pt x="1465006" y="393290"/>
                </a:cubicBezTo>
                <a:cubicBezTo>
                  <a:pt x="1471561" y="403122"/>
                  <a:pt x="1479871" y="411989"/>
                  <a:pt x="1484670" y="422787"/>
                </a:cubicBezTo>
                <a:cubicBezTo>
                  <a:pt x="1493089" y="441729"/>
                  <a:pt x="1504335" y="481781"/>
                  <a:pt x="1504335" y="481781"/>
                </a:cubicBezTo>
                <a:cubicBezTo>
                  <a:pt x="1507785" y="519727"/>
                  <a:pt x="1512724" y="603826"/>
                  <a:pt x="1524000" y="648929"/>
                </a:cubicBezTo>
                <a:cubicBezTo>
                  <a:pt x="1529027" y="669038"/>
                  <a:pt x="1538637" y="687813"/>
                  <a:pt x="1543664" y="707922"/>
                </a:cubicBezTo>
                <a:cubicBezTo>
                  <a:pt x="1550219" y="734142"/>
                  <a:pt x="1554783" y="760941"/>
                  <a:pt x="1563329" y="786581"/>
                </a:cubicBezTo>
                <a:lnTo>
                  <a:pt x="1582993" y="845574"/>
                </a:lnTo>
                <a:cubicBezTo>
                  <a:pt x="1586270" y="855406"/>
                  <a:pt x="1590311" y="865016"/>
                  <a:pt x="1592825" y="875071"/>
                </a:cubicBezTo>
                <a:lnTo>
                  <a:pt x="1602658" y="914400"/>
                </a:lnTo>
                <a:cubicBezTo>
                  <a:pt x="1599380" y="989781"/>
                  <a:pt x="1601157" y="1065552"/>
                  <a:pt x="1592825" y="1140542"/>
                </a:cubicBezTo>
                <a:cubicBezTo>
                  <a:pt x="1591206" y="1155109"/>
                  <a:pt x="1580702" y="1167303"/>
                  <a:pt x="1573161" y="1179871"/>
                </a:cubicBezTo>
                <a:cubicBezTo>
                  <a:pt x="1561002" y="1200137"/>
                  <a:pt x="1533832" y="1238864"/>
                  <a:pt x="1533832" y="1238864"/>
                </a:cubicBezTo>
                <a:cubicBezTo>
                  <a:pt x="1527277" y="1258529"/>
                  <a:pt x="1525665" y="1280611"/>
                  <a:pt x="1514167" y="1297858"/>
                </a:cubicBezTo>
                <a:cubicBezTo>
                  <a:pt x="1507612" y="1307690"/>
                  <a:pt x="1499788" y="1316786"/>
                  <a:pt x="1494503" y="1327355"/>
                </a:cubicBezTo>
                <a:cubicBezTo>
                  <a:pt x="1480651" y="1355058"/>
                  <a:pt x="1482538" y="1403446"/>
                  <a:pt x="1445341" y="1415845"/>
                </a:cubicBezTo>
                <a:lnTo>
                  <a:pt x="1415845" y="1425677"/>
                </a:lnTo>
                <a:cubicBezTo>
                  <a:pt x="1406013" y="1432232"/>
                  <a:pt x="1397147" y="1440543"/>
                  <a:pt x="1386348" y="1445342"/>
                </a:cubicBezTo>
                <a:cubicBezTo>
                  <a:pt x="1367406" y="1453761"/>
                  <a:pt x="1327354" y="1465006"/>
                  <a:pt x="1327354" y="1465006"/>
                </a:cubicBezTo>
                <a:cubicBezTo>
                  <a:pt x="1317522" y="1471561"/>
                  <a:pt x="1308656" y="1479872"/>
                  <a:pt x="1297858" y="1484671"/>
                </a:cubicBezTo>
                <a:cubicBezTo>
                  <a:pt x="1251824" y="1505131"/>
                  <a:pt x="1235959" y="1503889"/>
                  <a:pt x="1189703" y="1514168"/>
                </a:cubicBezTo>
                <a:cubicBezTo>
                  <a:pt x="1176512" y="1517099"/>
                  <a:pt x="1163317" y="1520117"/>
                  <a:pt x="1150374" y="1524000"/>
                </a:cubicBezTo>
                <a:cubicBezTo>
                  <a:pt x="1150294" y="1524024"/>
                  <a:pt x="1076671" y="1548568"/>
                  <a:pt x="1061883" y="1553497"/>
                </a:cubicBezTo>
                <a:cubicBezTo>
                  <a:pt x="1052051" y="1556774"/>
                  <a:pt x="1042610" y="1561625"/>
                  <a:pt x="1032387" y="1563329"/>
                </a:cubicBezTo>
                <a:lnTo>
                  <a:pt x="914400" y="1582993"/>
                </a:lnTo>
                <a:lnTo>
                  <a:pt x="412954" y="1573161"/>
                </a:lnTo>
                <a:cubicBezTo>
                  <a:pt x="402597" y="1572777"/>
                  <a:pt x="392728" y="1567964"/>
                  <a:pt x="383458" y="1563329"/>
                </a:cubicBezTo>
                <a:cubicBezTo>
                  <a:pt x="372889" y="1558044"/>
                  <a:pt x="363793" y="1550219"/>
                  <a:pt x="353961" y="1543664"/>
                </a:cubicBezTo>
                <a:cubicBezTo>
                  <a:pt x="329247" y="1469523"/>
                  <a:pt x="362585" y="1560914"/>
                  <a:pt x="324464" y="1484671"/>
                </a:cubicBezTo>
                <a:cubicBezTo>
                  <a:pt x="319829" y="1475401"/>
                  <a:pt x="321106" y="1463267"/>
                  <a:pt x="314632" y="1455174"/>
                </a:cubicBezTo>
                <a:cubicBezTo>
                  <a:pt x="307250" y="1445947"/>
                  <a:pt x="294967" y="1442065"/>
                  <a:pt x="285135" y="1435510"/>
                </a:cubicBezTo>
                <a:cubicBezTo>
                  <a:pt x="252093" y="1336379"/>
                  <a:pt x="302508" y="1490144"/>
                  <a:pt x="265470" y="1366684"/>
                </a:cubicBezTo>
                <a:cubicBezTo>
                  <a:pt x="259514" y="1346830"/>
                  <a:pt x="252361" y="1327355"/>
                  <a:pt x="245806" y="1307690"/>
                </a:cubicBezTo>
                <a:lnTo>
                  <a:pt x="226141" y="1248697"/>
                </a:lnTo>
                <a:cubicBezTo>
                  <a:pt x="222863" y="1238865"/>
                  <a:pt x="218342" y="1229363"/>
                  <a:pt x="216309" y="1219200"/>
                </a:cubicBezTo>
                <a:cubicBezTo>
                  <a:pt x="202411" y="1149711"/>
                  <a:pt x="211762" y="1185896"/>
                  <a:pt x="186812" y="1111045"/>
                </a:cubicBezTo>
                <a:lnTo>
                  <a:pt x="176980" y="1081548"/>
                </a:lnTo>
                <a:cubicBezTo>
                  <a:pt x="173703" y="1071716"/>
                  <a:pt x="172897" y="1060674"/>
                  <a:pt x="167148" y="1052051"/>
                </a:cubicBezTo>
                <a:lnTo>
                  <a:pt x="147483" y="1022555"/>
                </a:lnTo>
                <a:cubicBezTo>
                  <a:pt x="124082" y="952350"/>
                  <a:pt x="139317" y="980808"/>
                  <a:pt x="108154" y="934064"/>
                </a:cubicBezTo>
                <a:cubicBezTo>
                  <a:pt x="104877" y="917677"/>
                  <a:pt x="102375" y="901116"/>
                  <a:pt x="98322" y="884903"/>
                </a:cubicBezTo>
                <a:cubicBezTo>
                  <a:pt x="79325" y="808913"/>
                  <a:pt x="96780" y="914973"/>
                  <a:pt x="78658" y="806245"/>
                </a:cubicBezTo>
                <a:cubicBezTo>
                  <a:pt x="74848" y="783385"/>
                  <a:pt x="74036" y="760000"/>
                  <a:pt x="68825" y="737419"/>
                </a:cubicBezTo>
                <a:cubicBezTo>
                  <a:pt x="64164" y="717222"/>
                  <a:pt x="55716" y="698090"/>
                  <a:pt x="49161" y="678426"/>
                </a:cubicBezTo>
                <a:cubicBezTo>
                  <a:pt x="45884" y="668594"/>
                  <a:pt x="41033" y="659152"/>
                  <a:pt x="39329" y="648929"/>
                </a:cubicBezTo>
                <a:cubicBezTo>
                  <a:pt x="36118" y="629665"/>
                  <a:pt x="25551" y="562362"/>
                  <a:pt x="19664" y="540774"/>
                </a:cubicBezTo>
                <a:cubicBezTo>
                  <a:pt x="14210" y="520776"/>
                  <a:pt x="0" y="481781"/>
                  <a:pt x="0" y="481781"/>
                </a:cubicBezTo>
                <a:cubicBezTo>
                  <a:pt x="3459" y="447189"/>
                  <a:pt x="4725" y="361619"/>
                  <a:pt x="29496" y="324464"/>
                </a:cubicBezTo>
                <a:cubicBezTo>
                  <a:pt x="49161" y="294968"/>
                  <a:pt x="45884" y="291690"/>
                  <a:pt x="78658" y="275303"/>
                </a:cubicBezTo>
                <a:cubicBezTo>
                  <a:pt x="87928" y="270668"/>
                  <a:pt x="108154" y="265471"/>
                  <a:pt x="108154" y="265471"/>
                </a:cubicBez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14;p18">
            <a:extLst>
              <a:ext uri="{FF2B5EF4-FFF2-40B4-BE49-F238E27FC236}">
                <a16:creationId xmlns:a16="http://schemas.microsoft.com/office/drawing/2014/main" id="{5BC32730-997F-4A49-8C75-0E7A466DD28E}"/>
              </a:ext>
            </a:extLst>
          </p:cNvPr>
          <p:cNvSpPr txBox="1"/>
          <p:nvPr/>
        </p:nvSpPr>
        <p:spPr>
          <a:xfrm>
            <a:off x="973393" y="665153"/>
            <a:ext cx="1493701" cy="1418828"/>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bg1"/>
                </a:solidFill>
                <a:latin typeface="Amatic SC"/>
                <a:ea typeface="Amatic SC"/>
                <a:cs typeface="Amatic SC"/>
                <a:sym typeface="Amatic SC"/>
              </a:rPr>
              <a:t>2</a:t>
            </a:r>
            <a:endParaRPr sz="7200" b="1" dirty="0">
              <a:solidFill>
                <a:schemeClr val="bg1"/>
              </a:solidFill>
              <a:latin typeface="Amatic SC"/>
              <a:ea typeface="Amatic SC"/>
              <a:cs typeface="Amatic SC"/>
              <a:sym typeface="Amatic SC"/>
            </a:endParaRPr>
          </a:p>
        </p:txBody>
      </p:sp>
    </p:spTree>
    <p:extLst>
      <p:ext uri="{BB962C8B-B14F-4D97-AF65-F5344CB8AC3E}">
        <p14:creationId xmlns:p14="http://schemas.microsoft.com/office/powerpoint/2010/main" val="1237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5" name="Picture 4">
            <a:extLst>
              <a:ext uri="{FF2B5EF4-FFF2-40B4-BE49-F238E27FC236}">
                <a16:creationId xmlns:a16="http://schemas.microsoft.com/office/drawing/2014/main" id="{C6CB4F3F-871F-4652-8928-3B05E2D0BD64}"/>
              </a:ext>
            </a:extLst>
          </p:cNvPr>
          <p:cNvPicPr>
            <a:picLocks noChangeAspect="1"/>
          </p:cNvPicPr>
          <p:nvPr/>
        </p:nvPicPr>
        <p:blipFill>
          <a:blip r:embed="rId3"/>
          <a:stretch>
            <a:fillRect/>
          </a:stretch>
        </p:blipFill>
        <p:spPr>
          <a:xfrm>
            <a:off x="1446822" y="504825"/>
            <a:ext cx="6250355" cy="4568620"/>
          </a:xfrm>
          <a:prstGeom prst="rect">
            <a:avLst/>
          </a:prstGeom>
        </p:spPr>
      </p:pic>
      <p:pic>
        <p:nvPicPr>
          <p:cNvPr id="2" name="Picture 1">
            <a:extLst>
              <a:ext uri="{FF2B5EF4-FFF2-40B4-BE49-F238E27FC236}">
                <a16:creationId xmlns:a16="http://schemas.microsoft.com/office/drawing/2014/main" id="{46547B32-7C4F-41CD-A320-B43CD211CD10}"/>
              </a:ext>
            </a:extLst>
          </p:cNvPr>
          <p:cNvPicPr>
            <a:picLocks noChangeAspect="1"/>
          </p:cNvPicPr>
          <p:nvPr/>
        </p:nvPicPr>
        <p:blipFill rotWithShape="1">
          <a:blip r:embed="rId4"/>
          <a:srcRect l="2247" t="5927" r="60450" b="4094"/>
          <a:stretch/>
        </p:blipFill>
        <p:spPr>
          <a:xfrm>
            <a:off x="1865544" y="2922713"/>
            <a:ext cx="289720" cy="273139"/>
          </a:xfrm>
          <a:prstGeom prst="rect">
            <a:avLst/>
          </a:prstGeom>
        </p:spPr>
      </p:pic>
      <p:pic>
        <p:nvPicPr>
          <p:cNvPr id="7" name="Picture 6">
            <a:extLst>
              <a:ext uri="{FF2B5EF4-FFF2-40B4-BE49-F238E27FC236}">
                <a16:creationId xmlns:a16="http://schemas.microsoft.com/office/drawing/2014/main" id="{882E133B-B1E4-446B-8DBA-50AF1EE5B209}"/>
              </a:ext>
            </a:extLst>
          </p:cNvPr>
          <p:cNvPicPr>
            <a:picLocks noChangeAspect="1"/>
          </p:cNvPicPr>
          <p:nvPr/>
        </p:nvPicPr>
        <p:blipFill rotWithShape="1">
          <a:blip r:embed="rId4"/>
          <a:srcRect l="2247" t="5927" r="60450" b="4094"/>
          <a:stretch/>
        </p:blipFill>
        <p:spPr>
          <a:xfrm>
            <a:off x="3861353" y="2298611"/>
            <a:ext cx="289720" cy="273139"/>
          </a:xfrm>
          <a:prstGeom prst="rect">
            <a:avLst/>
          </a:prstGeom>
        </p:spPr>
      </p:pic>
      <p:pic>
        <p:nvPicPr>
          <p:cNvPr id="8" name="Picture 7">
            <a:extLst>
              <a:ext uri="{FF2B5EF4-FFF2-40B4-BE49-F238E27FC236}">
                <a16:creationId xmlns:a16="http://schemas.microsoft.com/office/drawing/2014/main" id="{EA2A66E7-765E-45CE-86D5-6ED3CAC0A1A4}"/>
              </a:ext>
            </a:extLst>
          </p:cNvPr>
          <p:cNvPicPr>
            <a:picLocks noChangeAspect="1"/>
          </p:cNvPicPr>
          <p:nvPr/>
        </p:nvPicPr>
        <p:blipFill rotWithShape="1">
          <a:blip r:embed="rId4"/>
          <a:srcRect l="2247" t="5927" r="60450" b="4094"/>
          <a:stretch/>
        </p:blipFill>
        <p:spPr>
          <a:xfrm>
            <a:off x="6653171" y="3602436"/>
            <a:ext cx="289720" cy="273139"/>
          </a:xfrm>
          <a:prstGeom prst="rect">
            <a:avLst/>
          </a:prstGeom>
        </p:spPr>
      </p:pic>
      <p:pic>
        <p:nvPicPr>
          <p:cNvPr id="9" name="Picture 8">
            <a:extLst>
              <a:ext uri="{FF2B5EF4-FFF2-40B4-BE49-F238E27FC236}">
                <a16:creationId xmlns:a16="http://schemas.microsoft.com/office/drawing/2014/main" id="{2BD5DCD4-94E5-4DFE-8A0B-D6947FBFEFFD}"/>
              </a:ext>
            </a:extLst>
          </p:cNvPr>
          <p:cNvPicPr>
            <a:picLocks noChangeAspect="1"/>
          </p:cNvPicPr>
          <p:nvPr/>
        </p:nvPicPr>
        <p:blipFill rotWithShape="1">
          <a:blip r:embed="rId4"/>
          <a:srcRect l="2247" t="5927" r="60450" b="4094"/>
          <a:stretch/>
        </p:blipFill>
        <p:spPr>
          <a:xfrm>
            <a:off x="5415371" y="936079"/>
            <a:ext cx="289720" cy="2731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901319" y="1551209"/>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Who is eligible for </a:t>
            </a:r>
            <a:r>
              <a:rPr lang="en-US" dirty="0" err="1"/>
              <a:t>vr</a:t>
            </a:r>
            <a:r>
              <a:rPr lang="en-US" dirty="0"/>
              <a:t>?</a:t>
            </a:r>
            <a:endParaRPr dirty="0"/>
          </a:p>
        </p:txBody>
      </p:sp>
      <p:sp>
        <p:nvSpPr>
          <p:cNvPr id="213" name="Google Shape;213;p18"/>
          <p:cNvSpPr txBox="1">
            <a:spLocks noGrp="1"/>
          </p:cNvSpPr>
          <p:nvPr>
            <p:ph type="subTitle" idx="1"/>
          </p:nvPr>
        </p:nvSpPr>
        <p:spPr>
          <a:xfrm>
            <a:off x="1101213" y="2571749"/>
            <a:ext cx="6971071" cy="1760005"/>
          </a:xfrm>
          <a:prstGeom prst="rect">
            <a:avLst/>
          </a:prstGeom>
        </p:spPr>
        <p:txBody>
          <a:bodyPr spcFirstLastPara="1" wrap="square" lIns="0" tIns="0" rIns="0" bIns="0" anchor="t" anchorCtr="0">
            <a:noAutofit/>
          </a:bodyPr>
          <a:lstStyle/>
          <a:p>
            <a:pPr marL="285750" indent="-285750" algn="l">
              <a:buClr>
                <a:schemeClr val="accent1"/>
              </a:buClr>
              <a:buFont typeface="MV Boli" panose="02000500030200090000" pitchFamily="2" charset="0"/>
              <a:buChar char="X"/>
            </a:pPr>
            <a:r>
              <a:rPr lang="en-US" sz="1800" b="1" dirty="0">
                <a:solidFill>
                  <a:schemeClr val="tx1"/>
                </a:solidFill>
              </a:rPr>
              <a:t>Must have a diagnosed disability that makes it difficult to work</a:t>
            </a:r>
          </a:p>
          <a:p>
            <a:pPr marL="285750" indent="-285750" algn="l">
              <a:buFont typeface="MV Boli" panose="02000500030200090000" pitchFamily="2" charset="0"/>
              <a:buChar char="X"/>
            </a:pPr>
            <a:endParaRPr lang="en-US" sz="1800" b="1" dirty="0">
              <a:solidFill>
                <a:schemeClr val="tx1"/>
              </a:solidFill>
            </a:endParaRPr>
          </a:p>
          <a:p>
            <a:pPr marL="285750" indent="-285750" algn="l">
              <a:buClr>
                <a:schemeClr val="accent1"/>
              </a:buClr>
              <a:buFont typeface="MV Boli" panose="02000500030200090000" pitchFamily="2" charset="0"/>
              <a:buChar char="X"/>
            </a:pPr>
            <a:r>
              <a:rPr lang="en-US" sz="1800" b="1" dirty="0">
                <a:solidFill>
                  <a:schemeClr val="tx1"/>
                </a:solidFill>
              </a:rPr>
              <a:t>Must benefit from VR services to get into the workforce or retain a current job</a:t>
            </a:r>
          </a:p>
        </p:txBody>
      </p:sp>
      <p:sp>
        <p:nvSpPr>
          <p:cNvPr id="214" name="Google Shape;214;p18"/>
          <p:cNvSpPr txBox="1"/>
          <p:nvPr/>
        </p:nvSpPr>
        <p:spPr>
          <a:xfrm>
            <a:off x="686100" y="462304"/>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3</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250798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Potentially eligible students</a:t>
            </a:r>
            <a:endParaRPr dirty="0"/>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 Placeholder 2">
            <a:extLst>
              <a:ext uri="{FF2B5EF4-FFF2-40B4-BE49-F238E27FC236}">
                <a16:creationId xmlns:a16="http://schemas.microsoft.com/office/drawing/2014/main" id="{411ED0FD-6147-400F-A426-F3244327759C}"/>
              </a:ext>
            </a:extLst>
          </p:cNvPr>
          <p:cNvSpPr>
            <a:spLocks noGrp="1"/>
          </p:cNvSpPr>
          <p:nvPr>
            <p:ph type="body" idx="2"/>
          </p:nvPr>
        </p:nvSpPr>
        <p:spPr>
          <a:xfrm>
            <a:off x="883375" y="1779638"/>
            <a:ext cx="7218406" cy="2488811"/>
          </a:xfrm>
        </p:spPr>
        <p:txBody>
          <a:bodyPr/>
          <a:lstStyle/>
          <a:p>
            <a:r>
              <a:rPr lang="en-US" sz="2400" dirty="0"/>
              <a:t>Students with Disabilities age 16 to 21:</a:t>
            </a:r>
          </a:p>
          <a:p>
            <a:pPr lvl="1"/>
            <a:r>
              <a:rPr lang="en-US" sz="2400" dirty="0"/>
              <a:t>Individualized Education Plans;</a:t>
            </a:r>
          </a:p>
          <a:p>
            <a:pPr lvl="1"/>
            <a:r>
              <a:rPr lang="en-US" sz="2400" dirty="0"/>
              <a:t>504 Plans; OR</a:t>
            </a:r>
          </a:p>
          <a:p>
            <a:pPr lvl="1"/>
            <a:r>
              <a:rPr lang="en-US" sz="2400" dirty="0"/>
              <a:t>Students with disabilities not identified with the school</a:t>
            </a:r>
          </a:p>
          <a:p>
            <a:endParaRPr lang="en-US" dirty="0"/>
          </a:p>
        </p:txBody>
      </p:sp>
      <p:sp>
        <p:nvSpPr>
          <p:cNvPr id="14" name="Google Shape;439;p40">
            <a:extLst>
              <a:ext uri="{FF2B5EF4-FFF2-40B4-BE49-F238E27FC236}">
                <a16:creationId xmlns:a16="http://schemas.microsoft.com/office/drawing/2014/main" id="{50645B2E-C692-443F-9115-BA6E2C4D1FBD}"/>
              </a:ext>
            </a:extLst>
          </p:cNvPr>
          <p:cNvSpPr/>
          <p:nvPr/>
        </p:nvSpPr>
        <p:spPr>
          <a:xfrm>
            <a:off x="7814739" y="3751928"/>
            <a:ext cx="921073" cy="993998"/>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019396" y="1589948"/>
            <a:ext cx="7659329" cy="2769900"/>
          </a:xfrm>
          <a:prstGeom prst="rect">
            <a:avLst/>
          </a:prstGeom>
        </p:spPr>
        <p:txBody>
          <a:bodyPr spcFirstLastPara="1" wrap="square" lIns="0" tIns="0" rIns="0" bIns="0" anchor="ctr" anchorCtr="0">
            <a:noAutofit/>
          </a:bodyPr>
          <a:lstStyle/>
          <a:p>
            <a:pPr marL="342900" lvl="0" indent="-342900" algn="l" rtl="0">
              <a:spcBef>
                <a:spcPts val="0"/>
              </a:spcBef>
              <a:spcAft>
                <a:spcPts val="600"/>
              </a:spcAft>
              <a:buClrTx/>
              <a:buSzPct val="100000"/>
              <a:buFont typeface="MV Boli" panose="02000500030200090000" pitchFamily="2" charset="0"/>
              <a:buChar char="X"/>
            </a:pPr>
            <a:r>
              <a:rPr lang="en-US" sz="1800" dirty="0">
                <a:solidFill>
                  <a:schemeClr val="tx1"/>
                </a:solidFill>
              </a:rPr>
              <a:t>Job Exploration Counseling</a:t>
            </a:r>
          </a:p>
          <a:p>
            <a:pPr marL="342900" lvl="0" indent="-342900" algn="l" rtl="0">
              <a:spcBef>
                <a:spcPts val="0"/>
              </a:spcBef>
              <a:spcAft>
                <a:spcPts val="600"/>
              </a:spcAft>
              <a:buClrTx/>
              <a:buSzPct val="100000"/>
              <a:buFont typeface="MV Boli" panose="02000500030200090000" pitchFamily="2" charset="0"/>
              <a:buChar char="X"/>
            </a:pPr>
            <a:r>
              <a:rPr lang="en-US" sz="1800" dirty="0">
                <a:solidFill>
                  <a:schemeClr val="tx1"/>
                </a:solidFill>
              </a:rPr>
              <a:t>Work-based learning experiences in </a:t>
            </a:r>
            <a:r>
              <a:rPr lang="en-US" sz="1800" u="sng" dirty="0">
                <a:solidFill>
                  <a:schemeClr val="tx1"/>
                </a:solidFill>
              </a:rPr>
              <a:t>an integrated environment</a:t>
            </a:r>
          </a:p>
          <a:p>
            <a:pPr marL="342900" indent="-342900" algn="l">
              <a:spcAft>
                <a:spcPts val="600"/>
              </a:spcAft>
              <a:buClrTx/>
              <a:buSzPct val="100000"/>
              <a:buFont typeface="MV Boli" panose="02000500030200090000" pitchFamily="2" charset="0"/>
              <a:buChar char="X"/>
            </a:pPr>
            <a:r>
              <a:rPr lang="en-US" sz="1800" dirty="0">
                <a:solidFill>
                  <a:schemeClr val="tx1"/>
                </a:solidFill>
              </a:rPr>
              <a:t>Post-secondary education counseling</a:t>
            </a:r>
          </a:p>
          <a:p>
            <a:pPr marL="342900" indent="-342900" algn="l">
              <a:spcAft>
                <a:spcPts val="600"/>
              </a:spcAft>
              <a:buClrTx/>
              <a:buSzPct val="100000"/>
              <a:buFont typeface="MV Boli" panose="02000500030200090000" pitchFamily="2" charset="0"/>
              <a:buChar char="X"/>
            </a:pPr>
            <a:r>
              <a:rPr lang="en-US" sz="1800" dirty="0">
                <a:solidFill>
                  <a:schemeClr val="tx1"/>
                </a:solidFill>
              </a:rPr>
              <a:t>Workplace readiness training to develop social skills &amp; independent living skills</a:t>
            </a:r>
          </a:p>
          <a:p>
            <a:pPr marL="342900" indent="-342900" algn="l">
              <a:spcAft>
                <a:spcPts val="600"/>
              </a:spcAft>
              <a:buClrTx/>
              <a:buSzPct val="100000"/>
              <a:buFont typeface="MV Boli" panose="02000500030200090000" pitchFamily="2" charset="0"/>
              <a:buChar char="X"/>
            </a:pPr>
            <a:r>
              <a:rPr lang="en-US" sz="1800" dirty="0">
                <a:solidFill>
                  <a:schemeClr val="tx1"/>
                </a:solidFill>
              </a:rPr>
              <a:t>Instruction in self-advocacy</a:t>
            </a:r>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a:extLst>
              <a:ext uri="{FF2B5EF4-FFF2-40B4-BE49-F238E27FC236}">
                <a16:creationId xmlns:a16="http://schemas.microsoft.com/office/drawing/2014/main" id="{15C11F1A-4EF8-4126-87C7-32B71292EF66}"/>
              </a:ext>
            </a:extLst>
          </p:cNvPr>
          <p:cNvPicPr>
            <a:picLocks noChangeAspect="1"/>
          </p:cNvPicPr>
          <p:nvPr/>
        </p:nvPicPr>
        <p:blipFill>
          <a:blip r:embed="rId3"/>
          <a:stretch>
            <a:fillRect/>
          </a:stretch>
        </p:blipFill>
        <p:spPr>
          <a:xfrm>
            <a:off x="1232501" y="905526"/>
            <a:ext cx="7622425" cy="1035316"/>
          </a:xfrm>
          <a:prstGeom prst="rect">
            <a:avLst/>
          </a:prstGeom>
        </p:spPr>
      </p:pic>
    </p:spTree>
    <p:extLst>
      <p:ext uri="{BB962C8B-B14F-4D97-AF65-F5344CB8AC3E}">
        <p14:creationId xmlns:p14="http://schemas.microsoft.com/office/powerpoint/2010/main" val="18381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770009" y="1698389"/>
            <a:ext cx="3492785" cy="2583487"/>
          </a:xfrm>
          <a:prstGeom prst="rect">
            <a:avLst/>
          </a:prstGeom>
        </p:spPr>
        <p:txBody>
          <a:bodyPr spcFirstLastPara="1" wrap="square" lIns="0" tIns="0" rIns="0" bIns="0" anchor="t" anchorCtr="0">
            <a:noAutofit/>
          </a:bodyPr>
          <a:lstStyle/>
          <a:p>
            <a:pPr marL="342900" lvl="0" indent="-342900" algn="l" rtl="0">
              <a:spcBef>
                <a:spcPts val="0"/>
              </a:spcBef>
              <a:spcAft>
                <a:spcPts val="0"/>
              </a:spcAft>
              <a:buFont typeface="MV Boli" panose="02000500030200090000" pitchFamily="2" charset="0"/>
              <a:buChar char="X"/>
            </a:pPr>
            <a:r>
              <a:rPr lang="en-US" b="1" dirty="0"/>
              <a:t>Project Skills/Employment Skills Program</a:t>
            </a:r>
          </a:p>
          <a:p>
            <a:pPr marL="342900" lvl="0" indent="-342900" algn="l" rtl="0">
              <a:spcBef>
                <a:spcPts val="0"/>
              </a:spcBef>
              <a:spcAft>
                <a:spcPts val="0"/>
              </a:spcAft>
              <a:buFont typeface="MV Boli" panose="02000500030200090000" pitchFamily="2" charset="0"/>
              <a:buChar char="X"/>
            </a:pPr>
            <a:r>
              <a:rPr lang="en-US" b="1" dirty="0"/>
              <a:t>Project SEARCH</a:t>
            </a:r>
          </a:p>
          <a:p>
            <a:pPr marL="342900" lvl="0" indent="-342900" algn="l" rtl="0">
              <a:spcBef>
                <a:spcPts val="0"/>
              </a:spcBef>
              <a:spcAft>
                <a:spcPts val="0"/>
              </a:spcAft>
              <a:buFont typeface="MV Boli" panose="02000500030200090000" pitchFamily="2" charset="0"/>
              <a:buChar char="X"/>
            </a:pPr>
            <a:r>
              <a:rPr lang="en-US" b="1" dirty="0"/>
              <a:t>18-21 Programs</a:t>
            </a:r>
          </a:p>
          <a:p>
            <a:pPr marL="342900" lvl="0" indent="-342900" algn="l" rtl="0">
              <a:spcBef>
                <a:spcPts val="0"/>
              </a:spcBef>
              <a:spcAft>
                <a:spcPts val="0"/>
              </a:spcAft>
              <a:buFont typeface="MV Boli" panose="02000500030200090000" pitchFamily="2" charset="0"/>
              <a:buChar char="X"/>
            </a:pPr>
            <a:r>
              <a:rPr lang="en-US" b="1" dirty="0"/>
              <a:t>Youth Leadership Forum</a:t>
            </a:r>
          </a:p>
          <a:p>
            <a:pPr marL="342900" lvl="0" indent="-342900">
              <a:buFont typeface="MV Boli" panose="02000500030200090000" pitchFamily="2" charset="0"/>
              <a:buChar char="X"/>
            </a:pPr>
            <a:r>
              <a:rPr lang="en-US" b="1" dirty="0"/>
              <a:t>Catch the Wave</a:t>
            </a:r>
          </a:p>
          <a:p>
            <a:pPr marL="0" lvl="0" indent="0" algn="l" rtl="0">
              <a:spcBef>
                <a:spcPts val="0"/>
              </a:spcBef>
              <a:spcAft>
                <a:spcPts val="0"/>
              </a:spcAft>
              <a:buNone/>
            </a:pPr>
            <a:endParaRPr dirty="0"/>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Transition Specific Services</a:t>
            </a:r>
            <a:endParaRPr dirty="0"/>
          </a:p>
        </p:txBody>
      </p:sp>
      <p:sp>
        <p:nvSpPr>
          <p:cNvPr id="246" name="Google Shape;246;p22"/>
          <p:cNvSpPr txBox="1">
            <a:spLocks noGrp="1"/>
          </p:cNvSpPr>
          <p:nvPr>
            <p:ph type="body" idx="2"/>
          </p:nvPr>
        </p:nvSpPr>
        <p:spPr>
          <a:xfrm>
            <a:off x="4572000" y="1698388"/>
            <a:ext cx="3492784" cy="2583488"/>
          </a:xfrm>
          <a:prstGeom prst="rect">
            <a:avLst/>
          </a:prstGeom>
        </p:spPr>
        <p:txBody>
          <a:bodyPr spcFirstLastPara="1" wrap="square" lIns="0" tIns="0" rIns="0" bIns="0" anchor="t" anchorCtr="0">
            <a:noAutofit/>
          </a:bodyPr>
          <a:lstStyle/>
          <a:p>
            <a:pPr marL="342900" indent="-342900">
              <a:buFont typeface="MV Boli" panose="02000500030200090000" pitchFamily="2" charset="0"/>
              <a:buChar char="X"/>
            </a:pPr>
            <a:r>
              <a:rPr lang="en-US" b="1" dirty="0"/>
              <a:t>Let’s Talk About Work</a:t>
            </a:r>
          </a:p>
          <a:p>
            <a:pPr marL="342900" lvl="0" indent="-342900" algn="l" rtl="0">
              <a:spcBef>
                <a:spcPts val="0"/>
              </a:spcBef>
              <a:spcAft>
                <a:spcPts val="0"/>
              </a:spcAft>
              <a:buFont typeface="MV Boli" panose="02000500030200090000" pitchFamily="2" charset="0"/>
              <a:buChar char="X"/>
            </a:pPr>
            <a:r>
              <a:rPr lang="en-US" b="1" dirty="0"/>
              <a:t>eTrac</a:t>
            </a:r>
          </a:p>
          <a:p>
            <a:pPr marL="342900" lvl="0" indent="-342900" algn="l" rtl="0">
              <a:spcBef>
                <a:spcPts val="0"/>
              </a:spcBef>
              <a:spcAft>
                <a:spcPts val="0"/>
              </a:spcAft>
              <a:buFont typeface="MV Boli" panose="02000500030200090000" pitchFamily="2" charset="0"/>
              <a:buChar char="X"/>
            </a:pPr>
            <a:r>
              <a:rPr lang="en-US" b="1" dirty="0"/>
              <a:t>Virtual Job Shadow</a:t>
            </a:r>
          </a:p>
          <a:p>
            <a:pPr marL="342900" lvl="0" indent="-342900" algn="l" rtl="0">
              <a:spcBef>
                <a:spcPts val="0"/>
              </a:spcBef>
              <a:spcAft>
                <a:spcPts val="0"/>
              </a:spcAft>
              <a:buFont typeface="MV Boli" panose="02000500030200090000" pitchFamily="2" charset="0"/>
              <a:buChar char="X"/>
            </a:pPr>
            <a:r>
              <a:rPr lang="en-US" b="1" dirty="0"/>
              <a:t>Transition Week at SDRC</a:t>
            </a:r>
          </a:p>
          <a:p>
            <a:pPr marL="342900" lvl="0" indent="-342900" algn="l" rtl="0">
              <a:spcBef>
                <a:spcPts val="0"/>
              </a:spcBef>
              <a:spcAft>
                <a:spcPts val="0"/>
              </a:spcAft>
              <a:buFont typeface="MV Boli" panose="02000500030200090000" pitchFamily="2" charset="0"/>
              <a:buChar char="X"/>
            </a:pPr>
            <a:r>
              <a:rPr lang="en-US" b="1" dirty="0"/>
              <a:t>SD School for the Blind</a:t>
            </a:r>
            <a:endParaRPr dirty="0"/>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45;p22">
            <a:extLst>
              <a:ext uri="{FF2B5EF4-FFF2-40B4-BE49-F238E27FC236}">
                <a16:creationId xmlns:a16="http://schemas.microsoft.com/office/drawing/2014/main" id="{B6010B23-2ADD-4C85-AD3B-D365F561DAB4}"/>
              </a:ext>
            </a:extLst>
          </p:cNvPr>
          <p:cNvSpPr txBox="1">
            <a:spLocks/>
          </p:cNvSpPr>
          <p:nvPr/>
        </p:nvSpPr>
        <p:spPr>
          <a:xfrm>
            <a:off x="1429010" y="3994201"/>
            <a:ext cx="615499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US" sz="2800" u="sng" dirty="0"/>
              <a:t>https://dhs.sd.gov/rehabservices/transitionresources.aspx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9</a:t>
            </a:fld>
            <a:endParaRPr>
              <a:solidFill>
                <a:schemeClr val="lt2"/>
              </a:solidFill>
            </a:endParaRPr>
          </a:p>
        </p:txBody>
      </p:sp>
      <p:pic>
        <p:nvPicPr>
          <p:cNvPr id="5" name="Picture 4">
            <a:extLst>
              <a:ext uri="{FF2B5EF4-FFF2-40B4-BE49-F238E27FC236}">
                <a16:creationId xmlns:a16="http://schemas.microsoft.com/office/drawing/2014/main" id="{824F36F0-6924-4F28-B297-DEEC07D71C1D}"/>
              </a:ext>
            </a:extLst>
          </p:cNvPr>
          <p:cNvPicPr>
            <a:picLocks noChangeAspect="1"/>
          </p:cNvPicPr>
          <p:nvPr/>
        </p:nvPicPr>
        <p:blipFill>
          <a:blip r:embed="rId3"/>
          <a:stretch>
            <a:fillRect/>
          </a:stretch>
        </p:blipFill>
        <p:spPr>
          <a:xfrm>
            <a:off x="962583" y="731209"/>
            <a:ext cx="6687892" cy="908383"/>
          </a:xfrm>
          <a:prstGeom prst="rect">
            <a:avLst/>
          </a:prstGeom>
        </p:spPr>
      </p:pic>
      <p:pic>
        <p:nvPicPr>
          <p:cNvPr id="6" name="Picture 5">
            <a:extLst>
              <a:ext uri="{FF2B5EF4-FFF2-40B4-BE49-F238E27FC236}">
                <a16:creationId xmlns:a16="http://schemas.microsoft.com/office/drawing/2014/main" id="{82D1E696-A24C-4F44-8ACD-17FFB270ADD2}"/>
              </a:ext>
            </a:extLst>
          </p:cNvPr>
          <p:cNvPicPr>
            <a:picLocks noChangeAspect="1"/>
          </p:cNvPicPr>
          <p:nvPr/>
        </p:nvPicPr>
        <p:blipFill>
          <a:blip r:embed="rId4"/>
          <a:stretch>
            <a:fillRect/>
          </a:stretch>
        </p:blipFill>
        <p:spPr>
          <a:xfrm>
            <a:off x="1042110" y="1768356"/>
            <a:ext cx="7059780" cy="2255716"/>
          </a:xfrm>
          <a:prstGeom prst="rect">
            <a:avLst/>
          </a:prstGeom>
        </p:spPr>
      </p:pic>
    </p:spTree>
    <p:extLst>
      <p:ext uri="{BB962C8B-B14F-4D97-AF65-F5344CB8AC3E}">
        <p14:creationId xmlns:p14="http://schemas.microsoft.com/office/powerpoint/2010/main" val="3812813070"/>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2901</Words>
  <Application>Microsoft Office PowerPoint</Application>
  <PresentationFormat>On-screen Show (16:9)</PresentationFormat>
  <Paragraphs>133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Nunito</vt:lpstr>
      <vt:lpstr>Calibri</vt:lpstr>
      <vt:lpstr>MV Boli</vt:lpstr>
      <vt:lpstr>Nunito SemiBold</vt:lpstr>
      <vt:lpstr>Amatic SC</vt:lpstr>
      <vt:lpstr>Arial</vt:lpstr>
      <vt:lpstr>Curio template</vt:lpstr>
      <vt:lpstr>Vocational Rehabilitation  Transition in Action</vt:lpstr>
      <vt:lpstr>Why transition?</vt:lpstr>
      <vt:lpstr>PowerPoint Presentation</vt:lpstr>
      <vt:lpstr>PowerPoint Presentation</vt:lpstr>
      <vt:lpstr>Who is eligible for vr?</vt:lpstr>
      <vt:lpstr>Potentially eligible students</vt:lpstr>
      <vt:lpstr>PowerPoint Presentation</vt:lpstr>
      <vt:lpstr>Transition Specific Services</vt:lpstr>
      <vt:lpstr>PowerPoint Presentation</vt:lpstr>
      <vt:lpstr>PowerPoint Presentation</vt:lpstr>
      <vt:lpstr>Hello!</vt:lpstr>
      <vt:lpstr>Hello!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 Transition Services</dc:title>
  <dc:creator>Gran, Katie</dc:creator>
  <cp:lastModifiedBy>Tana Buresch</cp:lastModifiedBy>
  <cp:revision>18</cp:revision>
  <dcterms:modified xsi:type="dcterms:W3CDTF">2021-03-30T15:30:26Z</dcterms:modified>
</cp:coreProperties>
</file>